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47" r:id="rId3"/>
    <p:sldId id="325" r:id="rId4"/>
    <p:sldId id="410" r:id="rId5"/>
    <p:sldId id="418" r:id="rId6"/>
    <p:sldId id="417" r:id="rId7"/>
    <p:sldId id="365" r:id="rId8"/>
    <p:sldId id="319" r:id="rId9"/>
    <p:sldId id="423" r:id="rId10"/>
    <p:sldId id="426" r:id="rId11"/>
    <p:sldId id="425" r:id="rId12"/>
    <p:sldId id="375" r:id="rId13"/>
    <p:sldId id="420" r:id="rId14"/>
    <p:sldId id="421" r:id="rId15"/>
    <p:sldId id="346" r:id="rId16"/>
    <p:sldId id="380" r:id="rId17"/>
    <p:sldId id="388" r:id="rId18"/>
    <p:sldId id="377" r:id="rId19"/>
    <p:sldId id="381" r:id="rId20"/>
    <p:sldId id="379" r:id="rId21"/>
    <p:sldId id="372" r:id="rId22"/>
    <p:sldId id="393" r:id="rId23"/>
    <p:sldId id="403" r:id="rId24"/>
    <p:sldId id="405" r:id="rId25"/>
    <p:sldId id="406" r:id="rId26"/>
    <p:sldId id="408" r:id="rId27"/>
    <p:sldId id="34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314C57"/>
    <a:srgbClr val="5A7E83"/>
    <a:srgbClr val="F2E2D2"/>
    <a:srgbClr val="CCA49C"/>
    <a:srgbClr val="627981"/>
    <a:srgbClr val="EFEFEF"/>
    <a:srgbClr val="F3EDE7"/>
    <a:srgbClr val="C7D4CB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6" autoAdjust="0"/>
    <p:restoredTop sz="89364" autoAdjust="0"/>
  </p:normalViewPr>
  <p:slideViewPr>
    <p:cSldViewPr snapToGrid="0">
      <p:cViewPr varScale="1">
        <p:scale>
          <a:sx n="103" d="100"/>
          <a:sy n="103" d="100"/>
        </p:scale>
        <p:origin x="213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Basic Spelling Rules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52186" y="1537555"/>
            <a:ext cx="7239630" cy="801493"/>
            <a:chOff x="996032" y="1849760"/>
            <a:chExt cx="6354583" cy="1168416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11684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50230" y="2142327"/>
              <a:ext cx="6246184" cy="5832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Words that end in</a:t>
              </a:r>
              <a:r>
                <a:rPr lang="en-US" sz="2000" i="1" dirty="0"/>
                <a:t> </a:t>
              </a:r>
              <a:r>
                <a:rPr lang="en-US" sz="2000" b="1" i="1" dirty="0"/>
                <a:t>–o </a:t>
              </a:r>
              <a:r>
                <a:rPr lang="en-US" sz="2000" dirty="0"/>
                <a:t>are an exception.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013933" y="2720012"/>
            <a:ext cx="7116134" cy="2535157"/>
            <a:chOff x="1777013" y="3172191"/>
            <a:chExt cx="5341314" cy="2293632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172191"/>
              <a:ext cx="2473885" cy="2293631"/>
              <a:chOff x="710748" y="3029549"/>
              <a:chExt cx="2473885" cy="2431522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3029549"/>
                <a:ext cx="2473885" cy="24315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907520" y="3816868"/>
                <a:ext cx="2080340" cy="1458100"/>
                <a:chOff x="1138148" y="3552595"/>
                <a:chExt cx="2080340" cy="1822698"/>
              </a:xfrm>
              <a:solidFill>
                <a:srgbClr val="314C57"/>
              </a:solidFill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1138148" y="3552595"/>
                  <a:ext cx="2080340" cy="1822698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1346061" y="3670575"/>
                  <a:ext cx="1664514" cy="1586736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her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ech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potat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tomat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oes</a:t>
                  </a:r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907520" y="3094377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</a:t>
                </a:r>
                <a:r>
                  <a:rPr lang="en-US" sz="3200" i="1" dirty="0" err="1"/>
                  <a:t>es</a:t>
                </a:r>
                <a:endParaRPr lang="en-US" sz="3200" i="1" dirty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172191"/>
              <a:ext cx="2473885" cy="2293632"/>
              <a:chOff x="710748" y="3029547"/>
              <a:chExt cx="2473885" cy="2431521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3029547"/>
                <a:ext cx="2473885" cy="24315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07520" y="3111612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7043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52186" y="1537555"/>
            <a:ext cx="7239630" cy="801493"/>
            <a:chOff x="996032" y="1849760"/>
            <a:chExt cx="6354583" cy="1168416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11684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50230" y="2142327"/>
              <a:ext cx="6246184" cy="5832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Words that end in</a:t>
              </a:r>
              <a:r>
                <a:rPr lang="en-US" sz="2000" i="1" dirty="0"/>
                <a:t> </a:t>
              </a:r>
              <a:r>
                <a:rPr lang="en-US" sz="2000" b="1" i="1" dirty="0"/>
                <a:t>–o </a:t>
              </a:r>
              <a:r>
                <a:rPr lang="en-US" sz="2000" dirty="0"/>
                <a:t>are an exception.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013933" y="2720012"/>
            <a:ext cx="7116134" cy="2535157"/>
            <a:chOff x="1777013" y="3172191"/>
            <a:chExt cx="5341314" cy="2293632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172191"/>
              <a:ext cx="2473885" cy="2293631"/>
              <a:chOff x="710748" y="3029549"/>
              <a:chExt cx="2473885" cy="2431522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3029549"/>
                <a:ext cx="2473885" cy="24315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907520" y="3816868"/>
                <a:ext cx="2080340" cy="1458100"/>
                <a:chOff x="1138148" y="3552595"/>
                <a:chExt cx="2080340" cy="1822698"/>
              </a:xfrm>
              <a:solidFill>
                <a:srgbClr val="314C57"/>
              </a:solidFill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1138148" y="3552595"/>
                  <a:ext cx="2080340" cy="1822698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1346061" y="3670575"/>
                  <a:ext cx="1664514" cy="1586736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her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ech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potat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tomat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oes</a:t>
                  </a:r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907520" y="3094377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</a:t>
                </a:r>
                <a:r>
                  <a:rPr lang="en-US" sz="3200" i="1" dirty="0" err="1"/>
                  <a:t>es</a:t>
                </a:r>
                <a:endParaRPr lang="en-US" sz="3200" i="1" dirty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172191"/>
              <a:ext cx="2473885" cy="2293632"/>
              <a:chOff x="710748" y="3029547"/>
              <a:chExt cx="2473885" cy="2431521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3029547"/>
                <a:ext cx="2473885" cy="24315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918662" y="3816865"/>
                <a:ext cx="2080340" cy="1458100"/>
                <a:chOff x="1149290" y="3552591"/>
                <a:chExt cx="2080340" cy="1822698"/>
              </a:xfrm>
              <a:solidFill>
                <a:srgbClr val="314C57"/>
              </a:solidFill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1149290" y="3552591"/>
                  <a:ext cx="2080340" cy="1822698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1357203" y="3670571"/>
                  <a:ext cx="1664514" cy="1586735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comb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os</a:t>
                  </a:r>
                </a:p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log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os</a:t>
                  </a:r>
                </a:p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tac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os</a:t>
                  </a:r>
                </a:p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typ</a:t>
                  </a:r>
                  <a:r>
                    <a:rPr lang="en-US" sz="2000" b="1" dirty="0">
                      <a:solidFill>
                        <a:schemeClr val="bg1"/>
                      </a:solidFill>
                    </a:rPr>
                    <a:t>os</a:t>
                  </a:r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907520" y="3111612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355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77916" y="1784322"/>
            <a:ext cx="7788166" cy="3212057"/>
            <a:chOff x="1777013" y="3075046"/>
            <a:chExt cx="5341314" cy="2313258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075046"/>
              <a:ext cx="2473885" cy="2313257"/>
              <a:chOff x="710748" y="2926562"/>
              <a:chExt cx="2473885" cy="245232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solidFill>
                <a:srgbClr val="F2E2D2"/>
              </a:solidFill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907520" y="3196031"/>
                <a:ext cx="2080340" cy="4427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Different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075046"/>
              <a:ext cx="2473885" cy="2313258"/>
              <a:chOff x="710748" y="2926562"/>
              <a:chExt cx="2473885" cy="2452327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solidFill>
                <a:srgbClr val="F2E2D2"/>
              </a:solidFill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18662" y="3195947"/>
                <a:ext cx="2080340" cy="4427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Same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6245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77916" y="1784322"/>
            <a:ext cx="7788166" cy="3212057"/>
            <a:chOff x="1777013" y="3075046"/>
            <a:chExt cx="5341314" cy="2313258"/>
          </a:xfrm>
          <a:solidFill>
            <a:srgbClr val="F2E2D2"/>
          </a:solidFill>
        </p:grpSpPr>
        <p:grpSp>
          <p:nvGrpSpPr>
            <p:cNvPr id="15" name="Group 14"/>
            <p:cNvGrpSpPr/>
            <p:nvPr/>
          </p:nvGrpSpPr>
          <p:grpSpPr>
            <a:xfrm>
              <a:off x="1777013" y="3075046"/>
              <a:ext cx="2473885" cy="2313257"/>
              <a:chOff x="710748" y="2926562"/>
              <a:chExt cx="2473885" cy="2452327"/>
            </a:xfrm>
            <a:grpFill/>
          </p:grpSpPr>
          <p:sp>
            <p:nvSpPr>
              <p:cNvPr id="22" name="Rectangle 21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grpFill/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907520" y="3704991"/>
                <a:ext cx="2080340" cy="1458100"/>
                <a:chOff x="1138148" y="3412743"/>
                <a:chExt cx="2080340" cy="1822698"/>
              </a:xfrm>
              <a:grpFill/>
            </p:grpSpPr>
            <p:sp>
              <p:nvSpPr>
                <p:cNvPr id="25" name="Rounded Rectangle 24"/>
                <p:cNvSpPr/>
                <p:nvPr/>
              </p:nvSpPr>
              <p:spPr>
                <a:xfrm>
                  <a:off x="1138148" y="3412743"/>
                  <a:ext cx="2080340" cy="1822698"/>
                </a:xfrm>
                <a:prstGeom prst="roundRect">
                  <a:avLst/>
                </a:prstGeom>
                <a:solidFill>
                  <a:srgbClr val="5A7E83"/>
                </a:solidFill>
                <a:ln>
                  <a:solidFill>
                    <a:srgbClr val="F2E2D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1357203" y="3575064"/>
                  <a:ext cx="1664514" cy="1498057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children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geese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mice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people</a:t>
                  </a:r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907520" y="3196031"/>
                <a:ext cx="2080340" cy="442792"/>
              </a:xfrm>
              <a:prstGeom prst="rect">
                <a:avLst/>
              </a:prstGeom>
              <a:grpFill/>
              <a:ln>
                <a:solidFill>
                  <a:srgbClr val="F2E2D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Different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075046"/>
              <a:ext cx="2473885" cy="2313258"/>
              <a:chOff x="710748" y="2926562"/>
              <a:chExt cx="2473885" cy="2452327"/>
            </a:xfrm>
            <a:grpFill/>
          </p:grpSpPr>
          <p:sp>
            <p:nvSpPr>
              <p:cNvPr id="17" name="Rectangle 16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grpFill/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18662" y="3195947"/>
                <a:ext cx="2080340" cy="442792"/>
              </a:xfrm>
              <a:prstGeom prst="rect">
                <a:avLst/>
              </a:prstGeom>
              <a:grpFill/>
              <a:ln>
                <a:solidFill>
                  <a:srgbClr val="F2E2D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Same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36385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77916" y="1784322"/>
            <a:ext cx="7788166" cy="3212057"/>
            <a:chOff x="1777013" y="3075046"/>
            <a:chExt cx="5341314" cy="2313258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075046"/>
              <a:ext cx="2473885" cy="2313257"/>
              <a:chOff x="710748" y="2926562"/>
              <a:chExt cx="2473885" cy="245232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solidFill>
                <a:srgbClr val="F2E2D2"/>
              </a:solidFill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907520" y="3704991"/>
                <a:ext cx="2080340" cy="1458100"/>
                <a:chOff x="1138148" y="3412743"/>
                <a:chExt cx="2080340" cy="1822698"/>
              </a:xfrm>
              <a:solidFill>
                <a:srgbClr val="314C57"/>
              </a:solidFill>
            </p:grpSpPr>
            <p:sp>
              <p:nvSpPr>
                <p:cNvPr id="25" name="Rounded Rectangle 24"/>
                <p:cNvSpPr/>
                <p:nvPr/>
              </p:nvSpPr>
              <p:spPr>
                <a:xfrm>
                  <a:off x="1138148" y="3412743"/>
                  <a:ext cx="2080340" cy="1822698"/>
                </a:xfrm>
                <a:prstGeom prst="round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1357203" y="3575064"/>
                  <a:ext cx="1664514" cy="1498057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children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geese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mice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people</a:t>
                  </a:r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907520" y="3196031"/>
                <a:ext cx="2080340" cy="4427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Different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075046"/>
              <a:ext cx="2473885" cy="2313258"/>
              <a:chOff x="710748" y="2926562"/>
              <a:chExt cx="2473885" cy="2452327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solidFill>
                <a:srgbClr val="F2E2D2"/>
              </a:solidFill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918662" y="3704991"/>
                <a:ext cx="2080340" cy="1458100"/>
                <a:chOff x="1149290" y="3412743"/>
                <a:chExt cx="2080340" cy="1822698"/>
              </a:xfrm>
              <a:solidFill>
                <a:srgbClr val="314C57"/>
              </a:solidFill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1149290" y="3412743"/>
                  <a:ext cx="2080340" cy="1822698"/>
                </a:xfrm>
                <a:prstGeom prst="round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1346061" y="3495377"/>
                  <a:ext cx="1664514" cy="1657425"/>
                </a:xfrm>
                <a:prstGeom prst="round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deer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elk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fish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sheep</a:t>
                  </a:r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918662" y="3195947"/>
                <a:ext cx="2080340" cy="4427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Same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8198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83019" y="1684005"/>
            <a:ext cx="7577959" cy="3329432"/>
            <a:chOff x="783019" y="1757575"/>
            <a:chExt cx="7577959" cy="3329432"/>
          </a:xfrm>
        </p:grpSpPr>
        <p:grpSp>
          <p:nvGrpSpPr>
            <p:cNvPr id="25" name="Group 24"/>
            <p:cNvGrpSpPr/>
            <p:nvPr/>
          </p:nvGrpSpPr>
          <p:grpSpPr>
            <a:xfrm>
              <a:off x="783019" y="1757575"/>
              <a:ext cx="7577959" cy="3329432"/>
              <a:chOff x="1906953" y="1532941"/>
              <a:chExt cx="5443662" cy="858818"/>
            </a:xfrm>
            <a:solidFill>
              <a:srgbClr val="386546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906953" y="1532941"/>
                <a:ext cx="5443662" cy="858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991593" y="1721182"/>
                <a:ext cx="5274381" cy="50184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 word parts added to the end of another word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539372" y="3525360"/>
              <a:ext cx="6065252" cy="667323"/>
              <a:chOff x="1821982" y="3866147"/>
              <a:chExt cx="5090133" cy="597149"/>
            </a:xfrm>
            <a:solidFill>
              <a:schemeClr val="bg1"/>
            </a:solidFill>
          </p:grpSpPr>
          <p:grpSp>
            <p:nvGrpSpPr>
              <p:cNvPr id="12" name="Group 11"/>
              <p:cNvGrpSpPr/>
              <p:nvPr/>
            </p:nvGrpSpPr>
            <p:grpSpPr>
              <a:xfrm>
                <a:off x="1821982" y="3866147"/>
                <a:ext cx="2424198" cy="596032"/>
                <a:chOff x="1906953" y="1532941"/>
                <a:chExt cx="5443662" cy="858818"/>
              </a:xfrm>
              <a:grpFill/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86546"/>
                    </a:solidFill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1991593" y="1585398"/>
                  <a:ext cx="5274380" cy="7463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dirty="0">
                      <a:solidFill>
                        <a:srgbClr val="386546"/>
                      </a:solidFill>
                    </a:rPr>
                    <a:t> -</a:t>
                  </a:r>
                  <a:r>
                    <a:rPr lang="en-US" sz="2800" dirty="0" err="1">
                      <a:solidFill>
                        <a:srgbClr val="386546"/>
                      </a:solidFill>
                    </a:rPr>
                    <a:t>ing</a:t>
                  </a:r>
                  <a:endParaRPr lang="en-US" sz="2800" dirty="0">
                    <a:solidFill>
                      <a:srgbClr val="386546"/>
                    </a:solidFill>
                  </a:endParaRP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4487917" y="3867264"/>
                <a:ext cx="2424198" cy="596032"/>
                <a:chOff x="1906953" y="1532941"/>
                <a:chExt cx="5443662" cy="858818"/>
              </a:xfrm>
              <a:grpFill/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86546"/>
                    </a:solidFill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1991593" y="1585398"/>
                  <a:ext cx="5274380" cy="7463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dirty="0">
                      <a:solidFill>
                        <a:srgbClr val="386546"/>
                      </a:solidFill>
                    </a:rPr>
                    <a:t> -</a:t>
                  </a:r>
                  <a:r>
                    <a:rPr lang="en-US" sz="2800" dirty="0" err="1">
                      <a:solidFill>
                        <a:srgbClr val="386546"/>
                      </a:solidFill>
                    </a:rPr>
                    <a:t>ed</a:t>
                  </a:r>
                  <a:endParaRPr lang="en-US" sz="2800" dirty="0">
                    <a:solidFill>
                      <a:srgbClr val="386546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Suffixes: Silent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75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86546"/>
                  </a:solidFill>
                </a:rPr>
                <a:t>a suffix that starts with a vowel </a:t>
              </a:r>
              <a:r>
                <a:rPr lang="en-US" sz="2400" dirty="0">
                  <a:solidFill>
                    <a:srgbClr val="386546"/>
                  </a:solidFill>
                  <a:sym typeface="Wingdings" panose="05000000000000000000" pitchFamily="2" charset="2"/>
                </a:rPr>
                <a:t></a:t>
              </a:r>
              <a:r>
                <a:rPr lang="en-US" sz="2400" dirty="0">
                  <a:solidFill>
                    <a:srgbClr val="386546"/>
                  </a:solidFill>
                </a:rPr>
                <a:t> drop the silent </a:t>
              </a:r>
              <a:r>
                <a:rPr lang="en-US" sz="2400" i="1" dirty="0">
                  <a:solidFill>
                    <a:srgbClr val="386546"/>
                  </a:solidFill>
                </a:rPr>
                <a:t>e</a:t>
              </a:r>
              <a:endParaRPr lang="en-US" sz="2400" dirty="0">
                <a:solidFill>
                  <a:srgbClr val="386546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675208" y="1612191"/>
            <a:ext cx="7793586" cy="3464306"/>
          </a:xfrm>
          <a:prstGeom prst="rect">
            <a:avLst/>
          </a:prstGeom>
          <a:noFill/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542938" y="2625351"/>
            <a:ext cx="4058122" cy="2083283"/>
            <a:chOff x="1906953" y="1532940"/>
            <a:chExt cx="5443662" cy="1474371"/>
          </a:xfrm>
          <a:solidFill>
            <a:srgbClr val="386546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1532940"/>
              <a:ext cx="5443662" cy="1474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991593" y="1714052"/>
              <a:ext cx="5274381" cy="111087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advi</a:t>
              </a:r>
              <a:r>
                <a:rPr lang="en-US" sz="2400" b="1" dirty="0">
                  <a:solidFill>
                    <a:schemeClr val="bg1"/>
                  </a:solidFill>
                </a:rPr>
                <a:t>si</a:t>
              </a:r>
              <a:r>
                <a:rPr lang="en-US" sz="2400" dirty="0">
                  <a:solidFill>
                    <a:schemeClr val="bg1"/>
                  </a:solidFill>
                </a:rPr>
                <a:t>ng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dan</a:t>
              </a:r>
              <a:r>
                <a:rPr lang="en-US" sz="2400" b="1" dirty="0">
                  <a:solidFill>
                    <a:schemeClr val="bg1"/>
                  </a:solidFill>
                </a:rPr>
                <a:t>ci</a:t>
              </a:r>
              <a:r>
                <a:rPr lang="en-US" sz="2400" dirty="0">
                  <a:solidFill>
                    <a:schemeClr val="bg1"/>
                  </a:solidFill>
                </a:rPr>
                <a:t>ng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exci</a:t>
              </a:r>
              <a:r>
                <a:rPr lang="en-US" sz="2400" b="1" dirty="0">
                  <a:solidFill>
                    <a:schemeClr val="bg1"/>
                  </a:solidFill>
                </a:rPr>
                <a:t>ta</a:t>
              </a:r>
              <a:r>
                <a:rPr lang="en-US" sz="2400" dirty="0">
                  <a:solidFill>
                    <a:schemeClr val="bg1"/>
                  </a:solidFill>
                </a:rPr>
                <a:t>ble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fi</a:t>
              </a:r>
              <a:r>
                <a:rPr lang="en-US" sz="2400" b="1" dirty="0">
                  <a:solidFill>
                    <a:schemeClr val="bg1"/>
                  </a:solidFill>
                </a:rPr>
                <a:t>le</a:t>
              </a:r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6558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Suffixes: Silent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75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a suffix that starts with a consonant </a:t>
              </a:r>
              <a:r>
                <a:rPr lang="en-US" sz="2400" dirty="0">
                  <a:solidFill>
                    <a:srgbClr val="314C57"/>
                  </a:solidFill>
                  <a:sym typeface="Wingdings" panose="05000000000000000000" pitchFamily="2" charset="2"/>
                </a:rPr>
                <a:t> </a:t>
              </a:r>
              <a:r>
                <a:rPr lang="en-US" sz="2400" dirty="0">
                  <a:solidFill>
                    <a:srgbClr val="314C57"/>
                  </a:solidFill>
                </a:rPr>
                <a:t>keep the silent </a:t>
              </a:r>
              <a:r>
                <a:rPr lang="en-US" sz="2400" i="1" dirty="0">
                  <a:solidFill>
                    <a:srgbClr val="314C57"/>
                  </a:solidFill>
                </a:rPr>
                <a:t>e</a:t>
              </a:r>
              <a:endParaRPr lang="en-US" sz="2400" dirty="0">
                <a:solidFill>
                  <a:srgbClr val="314C57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675208" y="1612191"/>
            <a:ext cx="7793586" cy="3464306"/>
          </a:xfrm>
          <a:prstGeom prst="rect">
            <a:avLst/>
          </a:prstGeom>
          <a:noFill/>
          <a:ln w="285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542938" y="2625351"/>
            <a:ext cx="4058122" cy="2083283"/>
            <a:chOff x="1906953" y="1532940"/>
            <a:chExt cx="5443662" cy="1474371"/>
          </a:xfrm>
          <a:solidFill>
            <a:srgbClr val="314C57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1532940"/>
              <a:ext cx="5443662" cy="1474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991593" y="1714052"/>
              <a:ext cx="5274381" cy="111087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hom</a:t>
              </a:r>
              <a:r>
                <a:rPr lang="en-US" sz="2400" b="1" dirty="0">
                  <a:solidFill>
                    <a:schemeClr val="bg1"/>
                  </a:solidFill>
                </a:rPr>
                <a:t>ew</a:t>
              </a:r>
              <a:r>
                <a:rPr lang="en-US" sz="2400" dirty="0">
                  <a:solidFill>
                    <a:schemeClr val="bg1"/>
                  </a:solidFill>
                </a:rPr>
                <a:t>ard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hop</a:t>
              </a:r>
              <a:r>
                <a:rPr lang="en-US" sz="2400" b="1" dirty="0">
                  <a:solidFill>
                    <a:schemeClr val="bg1"/>
                  </a:solidFill>
                </a:rPr>
                <a:t>ef</a:t>
              </a:r>
              <a:r>
                <a:rPr lang="en-US" sz="2400" dirty="0">
                  <a:solidFill>
                    <a:schemeClr val="bg1"/>
                  </a:solidFill>
                </a:rPr>
                <a:t>ul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saf</a:t>
              </a:r>
              <a:r>
                <a:rPr lang="en-US" sz="2400" b="1" dirty="0">
                  <a:solidFill>
                    <a:schemeClr val="bg1"/>
                  </a:solidFill>
                </a:rPr>
                <a:t>et</a:t>
              </a:r>
              <a:r>
                <a:rPr lang="en-US" sz="2400" dirty="0">
                  <a:solidFill>
                    <a:schemeClr val="bg1"/>
                  </a:solidFill>
                </a:rPr>
                <a:t>y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stat</a:t>
              </a:r>
              <a:r>
                <a:rPr lang="en-US" sz="2400" b="1" dirty="0">
                  <a:solidFill>
                    <a:schemeClr val="bg1"/>
                  </a:solidFill>
                </a:rPr>
                <a:t>em</a:t>
              </a:r>
              <a:r>
                <a:rPr lang="en-US" sz="2400" dirty="0">
                  <a:solidFill>
                    <a:schemeClr val="bg1"/>
                  </a:solidFill>
                </a:rPr>
                <a:t>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1313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47845"/>
            <a:ext cx="9144001" cy="6323228"/>
            <a:chOff x="-1" y="472532"/>
            <a:chExt cx="9144001" cy="63232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725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Suffixes: Final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y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89902" y="1815997"/>
            <a:ext cx="3726318" cy="2755130"/>
            <a:chOff x="1906953" y="1532941"/>
            <a:chExt cx="5443662" cy="654022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532941"/>
              <a:ext cx="5443662" cy="654022"/>
            </a:xfrm>
            <a:prstGeom prst="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1592" y="1603677"/>
              <a:ext cx="5299546" cy="13746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86546"/>
                  </a:solidFill>
                </a:rPr>
                <a:t>Vowel + </a:t>
              </a:r>
              <a:r>
                <a:rPr lang="en-US" sz="3200" i="1" dirty="0">
                  <a:solidFill>
                    <a:srgbClr val="386546"/>
                  </a:solidFill>
                </a:rPr>
                <a:t>y</a:t>
              </a:r>
              <a:endParaRPr lang="en-US" sz="3200" dirty="0">
                <a:solidFill>
                  <a:srgbClr val="386546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27781" y="1815997"/>
            <a:ext cx="3726318" cy="2755130"/>
            <a:chOff x="1743979" y="1532941"/>
            <a:chExt cx="5443661" cy="654022"/>
          </a:xfrm>
          <a:solidFill>
            <a:schemeClr val="bg1"/>
          </a:solidFill>
        </p:grpSpPr>
        <p:sp>
          <p:nvSpPr>
            <p:cNvPr id="16" name="Rectangle 15"/>
            <p:cNvSpPr/>
            <p:nvPr/>
          </p:nvSpPr>
          <p:spPr>
            <a:xfrm>
              <a:off x="1743979" y="1532941"/>
              <a:ext cx="5443661" cy="654022"/>
            </a:xfrm>
            <a:prstGeom prst="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86546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91243" y="1603677"/>
              <a:ext cx="4549133" cy="138816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14C57"/>
                  </a:solidFill>
                </a:rPr>
                <a:t>Consonant + </a:t>
              </a:r>
              <a:r>
                <a:rPr lang="en-US" sz="3200" i="1" dirty="0">
                  <a:solidFill>
                    <a:srgbClr val="314C57"/>
                  </a:solidFill>
                </a:rPr>
                <a:t>y</a:t>
              </a:r>
              <a:endParaRPr lang="en-US" sz="3200" dirty="0">
                <a:solidFill>
                  <a:srgbClr val="314C57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93729" y="3030948"/>
            <a:ext cx="2300112" cy="576722"/>
            <a:chOff x="1353024" y="2892747"/>
            <a:chExt cx="2300112" cy="582403"/>
          </a:xfrm>
        </p:grpSpPr>
        <p:grpSp>
          <p:nvGrpSpPr>
            <p:cNvPr id="43" name="Group 42"/>
            <p:cNvGrpSpPr/>
            <p:nvPr/>
          </p:nvGrpSpPr>
          <p:grpSpPr>
            <a:xfrm>
              <a:off x="1353024" y="2892747"/>
              <a:ext cx="550471" cy="582402"/>
              <a:chOff x="1886402" y="1622862"/>
              <a:chExt cx="1204916" cy="432086"/>
            </a:xfrm>
            <a:solidFill>
              <a:srgbClr val="386546"/>
            </a:solidFill>
          </p:grpSpPr>
          <p:sp>
            <p:nvSpPr>
              <p:cNvPr id="50" name="Rectangle 49"/>
              <p:cNvSpPr/>
              <p:nvPr/>
            </p:nvSpPr>
            <p:spPr>
              <a:xfrm>
                <a:off x="1886402" y="1622862"/>
                <a:ext cx="1204916" cy="432086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949273" y="1656685"/>
                <a:ext cx="1120272" cy="345885"/>
              </a:xfrm>
              <a:prstGeom prst="rect">
                <a:avLst/>
              </a:prstGeom>
              <a:solidFill>
                <a:schemeClr val="bg1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386546"/>
                    </a:solidFill>
                  </a:rPr>
                  <a:t>p</a:t>
                </a:r>
              </a:p>
            </p:txBody>
          </p:sp>
        </p:grpSp>
        <p:grpSp>
          <p:nvGrpSpPr>
            <p:cNvPr id="78" name="Group 77"/>
            <p:cNvGrpSpPr/>
            <p:nvPr/>
          </p:nvGrpSpPr>
          <p:grpSpPr>
            <a:xfrm>
              <a:off x="1933849" y="2894037"/>
              <a:ext cx="550471" cy="581112"/>
              <a:chOff x="1886402" y="1618442"/>
              <a:chExt cx="1204916" cy="431129"/>
            </a:xfrm>
            <a:solidFill>
              <a:srgbClr val="386546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1886402" y="1618442"/>
                <a:ext cx="1204916" cy="431129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86546"/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1949273" y="1656685"/>
                <a:ext cx="1120272" cy="345885"/>
              </a:xfrm>
              <a:prstGeom prst="rect">
                <a:avLst/>
              </a:prstGeom>
              <a:solidFill>
                <a:schemeClr val="bg1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386546"/>
                    </a:solidFill>
                  </a:rPr>
                  <a:t>l</a:t>
                </a:r>
              </a:p>
            </p:txBody>
          </p:sp>
        </p:grpSp>
        <p:grpSp>
          <p:nvGrpSpPr>
            <p:cNvPr id="81" name="Group 80"/>
            <p:cNvGrpSpPr/>
            <p:nvPr/>
          </p:nvGrpSpPr>
          <p:grpSpPr>
            <a:xfrm>
              <a:off x="2514165" y="2892750"/>
              <a:ext cx="550471" cy="582400"/>
              <a:chOff x="1886402" y="1618442"/>
              <a:chExt cx="1204916" cy="432084"/>
            </a:xfrm>
            <a:solidFill>
              <a:srgbClr val="386546"/>
            </a:solidFill>
          </p:grpSpPr>
          <p:sp>
            <p:nvSpPr>
              <p:cNvPr id="82" name="Rectangle 81"/>
              <p:cNvSpPr/>
              <p:nvPr/>
            </p:nvSpPr>
            <p:spPr>
              <a:xfrm>
                <a:off x="1886402" y="1618442"/>
                <a:ext cx="1204916" cy="432084"/>
              </a:xfrm>
              <a:prstGeom prst="rect">
                <a:avLst/>
              </a:prstGeom>
              <a:solidFill>
                <a:srgbClr val="386546"/>
              </a:solidFill>
              <a:ln w="3175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1949273" y="1656685"/>
                <a:ext cx="1120272" cy="342511"/>
              </a:xfrm>
              <a:prstGeom prst="rect">
                <a:avLst/>
              </a:prstGeom>
              <a:grp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a</a:t>
                </a:r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3102665" y="2892750"/>
              <a:ext cx="550471" cy="582400"/>
              <a:chOff x="1886402" y="1618442"/>
              <a:chExt cx="1204916" cy="432084"/>
            </a:xfrm>
            <a:solidFill>
              <a:srgbClr val="386546"/>
            </a:solidFill>
          </p:grpSpPr>
          <p:sp>
            <p:nvSpPr>
              <p:cNvPr id="85" name="Rectangle 84"/>
              <p:cNvSpPr/>
              <p:nvPr/>
            </p:nvSpPr>
            <p:spPr>
              <a:xfrm>
                <a:off x="1886402" y="1618442"/>
                <a:ext cx="1204916" cy="432084"/>
              </a:xfrm>
              <a:prstGeom prst="rect">
                <a:avLst/>
              </a:prstGeom>
              <a:noFill/>
              <a:ln w="127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1949273" y="1656685"/>
                <a:ext cx="1120272" cy="345884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386546"/>
                    </a:solidFill>
                  </a:rPr>
                  <a:t>y</a:t>
                </a:r>
              </a:p>
            </p:txBody>
          </p:sp>
        </p:grpSp>
      </p:grpSp>
      <p:grpSp>
        <p:nvGrpSpPr>
          <p:cNvPr id="87" name="Group 86"/>
          <p:cNvGrpSpPr/>
          <p:nvPr/>
        </p:nvGrpSpPr>
        <p:grpSpPr>
          <a:xfrm>
            <a:off x="5340884" y="3030947"/>
            <a:ext cx="2300112" cy="576722"/>
            <a:chOff x="1353024" y="2892747"/>
            <a:chExt cx="2300112" cy="582403"/>
          </a:xfrm>
        </p:grpSpPr>
        <p:grpSp>
          <p:nvGrpSpPr>
            <p:cNvPr id="88" name="Group 87"/>
            <p:cNvGrpSpPr/>
            <p:nvPr/>
          </p:nvGrpSpPr>
          <p:grpSpPr>
            <a:xfrm>
              <a:off x="1353024" y="2892747"/>
              <a:ext cx="550471" cy="582402"/>
              <a:chOff x="1886402" y="1622862"/>
              <a:chExt cx="1204916" cy="432086"/>
            </a:xfrm>
            <a:solidFill>
              <a:srgbClr val="386546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1886402" y="1622862"/>
                <a:ext cx="1204916" cy="432086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14C57"/>
                  </a:solidFill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1949273" y="1656685"/>
                <a:ext cx="1120272" cy="345885"/>
              </a:xfrm>
              <a:prstGeom prst="rect">
                <a:avLst/>
              </a:prstGeom>
              <a:solidFill>
                <a:schemeClr val="bg1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314C57"/>
                    </a:solidFill>
                  </a:rPr>
                  <a:t>e</a:t>
                </a: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1933849" y="2894037"/>
              <a:ext cx="550471" cy="581112"/>
              <a:chOff x="1886402" y="1618442"/>
              <a:chExt cx="1204916" cy="431129"/>
            </a:xfrm>
            <a:solidFill>
              <a:srgbClr val="386546"/>
            </a:solidFill>
          </p:grpSpPr>
          <p:sp>
            <p:nvSpPr>
              <p:cNvPr id="96" name="Rectangle 95"/>
              <p:cNvSpPr/>
              <p:nvPr/>
            </p:nvSpPr>
            <p:spPr>
              <a:xfrm>
                <a:off x="1886402" y="1618442"/>
                <a:ext cx="1204916" cy="431129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14C57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1949273" y="1656685"/>
                <a:ext cx="1120272" cy="345885"/>
              </a:xfrm>
              <a:prstGeom prst="rect">
                <a:avLst/>
              </a:prstGeom>
              <a:solidFill>
                <a:schemeClr val="bg1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314C57"/>
                    </a:solidFill>
                  </a:rPr>
                  <a:t>a</a:t>
                </a: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2514165" y="2892752"/>
              <a:ext cx="550471" cy="579753"/>
              <a:chOff x="1886402" y="1618443"/>
              <a:chExt cx="1204916" cy="430120"/>
            </a:xfrm>
            <a:solidFill>
              <a:srgbClr val="386546"/>
            </a:solidFill>
          </p:grpSpPr>
          <p:sp>
            <p:nvSpPr>
              <p:cNvPr id="94" name="Rectangle 93"/>
              <p:cNvSpPr/>
              <p:nvPr/>
            </p:nvSpPr>
            <p:spPr>
              <a:xfrm>
                <a:off x="1886402" y="1618443"/>
                <a:ext cx="1204916" cy="430120"/>
              </a:xfrm>
              <a:prstGeom prst="rect">
                <a:avLst/>
              </a:prstGeom>
              <a:solidFill>
                <a:srgbClr val="314C57"/>
              </a:solidFill>
              <a:ln w="3175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14C57"/>
                  </a:solidFill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1949273" y="1656685"/>
                <a:ext cx="1120272" cy="345884"/>
              </a:xfrm>
              <a:prstGeom prst="rect">
                <a:avLst/>
              </a:prstGeom>
              <a:solidFill>
                <a:srgbClr val="314C57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s</a:t>
                </a: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102665" y="2892750"/>
              <a:ext cx="550471" cy="582400"/>
              <a:chOff x="1886402" y="1618442"/>
              <a:chExt cx="1204916" cy="432084"/>
            </a:xfrm>
            <a:solidFill>
              <a:srgbClr val="386546"/>
            </a:solidFill>
          </p:grpSpPr>
          <p:sp>
            <p:nvSpPr>
              <p:cNvPr id="92" name="Rectangle 91"/>
              <p:cNvSpPr/>
              <p:nvPr/>
            </p:nvSpPr>
            <p:spPr>
              <a:xfrm>
                <a:off x="1886402" y="1618442"/>
                <a:ext cx="1204916" cy="432084"/>
              </a:xfrm>
              <a:prstGeom prst="rect">
                <a:avLst/>
              </a:prstGeom>
              <a:noFill/>
              <a:ln w="127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14C57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49273" y="1656685"/>
                <a:ext cx="1120272" cy="345884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314C57"/>
                    </a:solidFill>
                  </a:rPr>
                  <a:t>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99904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7335"/>
            <a:ext cx="9144001" cy="6333738"/>
            <a:chOff x="-1" y="462022"/>
            <a:chExt cx="9144001" cy="633373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202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Suffixes: Final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y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560786" y="1612191"/>
            <a:ext cx="6022429" cy="3653491"/>
            <a:chOff x="1906953" y="1532941"/>
            <a:chExt cx="5443662" cy="858818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532941"/>
              <a:ext cx="5443662" cy="858818"/>
            </a:xfrm>
            <a:prstGeom prst="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1592" y="1603677"/>
              <a:ext cx="5299546" cy="13746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86546"/>
                  </a:solidFill>
                </a:rPr>
                <a:t>Vowel + </a:t>
              </a:r>
              <a:r>
                <a:rPr lang="en-US" sz="3200" i="1" dirty="0">
                  <a:solidFill>
                    <a:srgbClr val="386546"/>
                  </a:solidFill>
                </a:rPr>
                <a:t>y</a:t>
              </a:r>
              <a:endParaRPr lang="en-US" sz="3200" dirty="0">
                <a:solidFill>
                  <a:srgbClr val="386546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10735" y="2820269"/>
            <a:ext cx="3522530" cy="1987283"/>
            <a:chOff x="1906953" y="1532940"/>
            <a:chExt cx="5443662" cy="1474371"/>
          </a:xfrm>
          <a:solidFill>
            <a:srgbClr val="386546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1532940"/>
              <a:ext cx="5443662" cy="1474371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013104" y="1740859"/>
              <a:ext cx="5274381" cy="890528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attorneys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player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monkeys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000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Rules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02650" y="1961122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4" y="1875356"/>
              <a:ext cx="527438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Double vowels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02650" y="2751601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91593" y="1907737"/>
              <a:ext cx="527438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Plural words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02650" y="3537605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91593" y="1898571"/>
              <a:ext cx="527438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Suffixes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7335"/>
            <a:ext cx="9144001" cy="6333738"/>
            <a:chOff x="-1" y="462022"/>
            <a:chExt cx="9144001" cy="633373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202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Suffixes: Final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y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560786" y="1612191"/>
            <a:ext cx="6022429" cy="3653491"/>
            <a:chOff x="1906953" y="1532941"/>
            <a:chExt cx="5443662" cy="858818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532941"/>
              <a:ext cx="5443662" cy="858818"/>
            </a:xfrm>
            <a:prstGeom prst="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1592" y="1603677"/>
              <a:ext cx="5299546" cy="13746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14C57"/>
                  </a:solidFill>
                </a:rPr>
                <a:t>Consonant + </a:t>
              </a:r>
              <a:r>
                <a:rPr lang="en-US" sz="3200" i="1" dirty="0">
                  <a:solidFill>
                    <a:srgbClr val="314C57"/>
                  </a:solidFill>
                </a:rPr>
                <a:t>y</a:t>
              </a:r>
              <a:endParaRPr lang="en-US" sz="3200" dirty="0">
                <a:solidFill>
                  <a:srgbClr val="314C57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10735" y="2820269"/>
            <a:ext cx="3522530" cy="1987283"/>
            <a:chOff x="1906953" y="1532940"/>
            <a:chExt cx="5443662" cy="1474371"/>
          </a:xfrm>
          <a:solidFill>
            <a:srgbClr val="314C57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1532940"/>
              <a:ext cx="5443662" cy="1474371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013104" y="1740859"/>
              <a:ext cx="5274381" cy="1164535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easily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tries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prettier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mysterious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2043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326942" y="1838374"/>
            <a:ext cx="1685609" cy="935227"/>
            <a:chOff x="1906953" y="1532941"/>
            <a:chExt cx="5443662" cy="858818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532941"/>
              <a:ext cx="5443662" cy="85881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1592" y="1722113"/>
              <a:ext cx="5274382" cy="53158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final </a:t>
              </a:r>
              <a:r>
                <a:rPr lang="en-US" sz="2800" i="1" dirty="0">
                  <a:solidFill>
                    <a:schemeClr val="bg1"/>
                  </a:solidFill>
                </a:rPr>
                <a:t>y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891863" y="1523999"/>
            <a:ext cx="5286704" cy="3750803"/>
          </a:xfrm>
          <a:prstGeom prst="rect">
            <a:avLst/>
          </a:prstGeom>
          <a:noFill/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561696" y="3084429"/>
            <a:ext cx="3931927" cy="2009061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86546"/>
                </a:solidFill>
              </a:rPr>
              <a:t>burying</a:t>
            </a:r>
          </a:p>
          <a:p>
            <a:pPr algn="ctr"/>
            <a:r>
              <a:rPr lang="en-US" sz="2800" dirty="0">
                <a:solidFill>
                  <a:srgbClr val="386546"/>
                </a:solidFill>
              </a:rPr>
              <a:t>carrying</a:t>
            </a:r>
          </a:p>
          <a:p>
            <a:pPr algn="ctr"/>
            <a:r>
              <a:rPr lang="en-US" sz="2800" dirty="0">
                <a:solidFill>
                  <a:srgbClr val="386546"/>
                </a:solidFill>
              </a:rPr>
              <a:t>crying</a:t>
            </a:r>
          </a:p>
          <a:p>
            <a:pPr algn="ctr"/>
            <a:r>
              <a:rPr lang="en-US" sz="2800" dirty="0">
                <a:solidFill>
                  <a:srgbClr val="386546"/>
                </a:solidFill>
              </a:rPr>
              <a:t>hurrying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Suffixes: Final </a:t>
            </a:r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y</a:t>
            </a:r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042770" y="1827863"/>
            <a:ext cx="1638247" cy="935227"/>
            <a:chOff x="1906953" y="1532941"/>
            <a:chExt cx="5443662" cy="858818"/>
          </a:xfrm>
          <a:solidFill>
            <a:srgbClr val="386546"/>
          </a:solidFill>
        </p:grpSpPr>
        <p:sp>
          <p:nvSpPr>
            <p:cNvPr id="17" name="Rectangle 16"/>
            <p:cNvSpPr/>
            <p:nvPr/>
          </p:nvSpPr>
          <p:spPr>
            <a:xfrm>
              <a:off x="1906953" y="1532941"/>
              <a:ext cx="5443662" cy="85881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076233" y="1721881"/>
              <a:ext cx="5274382" cy="53158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>
                  <a:solidFill>
                    <a:schemeClr val="bg1"/>
                  </a:solidFill>
                </a:rPr>
                <a:t>-</a:t>
              </a:r>
              <a:r>
                <a:rPr lang="en-US" sz="2800" i="1" dirty="0" err="1">
                  <a:solidFill>
                    <a:schemeClr val="bg1"/>
                  </a:solidFill>
                </a:rPr>
                <a:t>ing</a:t>
              </a:r>
              <a:endParaRPr lang="en-US" sz="28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Plus 18"/>
          <p:cNvSpPr/>
          <p:nvPr/>
        </p:nvSpPr>
        <p:spPr>
          <a:xfrm>
            <a:off x="4233463" y="1971460"/>
            <a:ext cx="588395" cy="650909"/>
          </a:xfrm>
          <a:prstGeom prst="mathPlus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246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Suffixes: Final Consonants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016723" y="1756298"/>
            <a:ext cx="7110552" cy="777654"/>
            <a:chOff x="1016723" y="1362392"/>
            <a:chExt cx="7110552" cy="777654"/>
          </a:xfrm>
        </p:grpSpPr>
        <p:sp>
          <p:nvSpPr>
            <p:cNvPr id="33" name="Rectangle 32"/>
            <p:cNvSpPr/>
            <p:nvPr/>
          </p:nvSpPr>
          <p:spPr>
            <a:xfrm>
              <a:off x="1016723" y="1362392"/>
              <a:ext cx="7110552" cy="777654"/>
            </a:xfrm>
            <a:prstGeom prst="rect">
              <a:avLst/>
            </a:prstGeom>
            <a:solidFill>
              <a:srgbClr val="386546"/>
            </a:solidFill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384349" y="1525267"/>
              <a:ext cx="6417736" cy="461665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double the final consonant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364479" y="3005631"/>
            <a:ext cx="6417736" cy="769441"/>
            <a:chOff x="1363131" y="3216785"/>
            <a:chExt cx="6417736" cy="769441"/>
          </a:xfrm>
        </p:grpSpPr>
        <p:sp>
          <p:nvSpPr>
            <p:cNvPr id="51" name="TextBox 50"/>
            <p:cNvSpPr txBox="1"/>
            <p:nvPr/>
          </p:nvSpPr>
          <p:spPr>
            <a:xfrm>
              <a:off x="1363131" y="3216785"/>
              <a:ext cx="6417736" cy="76944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spc="300" dirty="0"/>
                <a:t>gripping</a:t>
              </a:r>
            </a:p>
          </p:txBody>
        </p:sp>
        <p:sp>
          <p:nvSpPr>
            <p:cNvPr id="52" name="Rectangle 51"/>
            <p:cNvSpPr/>
            <p:nvPr/>
          </p:nvSpPr>
          <p:spPr>
            <a:xfrm flipV="1">
              <a:off x="4172605" y="3371073"/>
              <a:ext cx="683173" cy="555515"/>
            </a:xfrm>
            <a:prstGeom prst="rect">
              <a:avLst/>
            </a:prstGeom>
            <a:noFill/>
            <a:ln w="1905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30076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Suffixes: Final Consonants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441725" y="1612190"/>
            <a:ext cx="6260547" cy="3499945"/>
            <a:chOff x="1441725" y="1537949"/>
            <a:chExt cx="6260547" cy="3499945"/>
          </a:xfrm>
        </p:grpSpPr>
        <p:sp>
          <p:nvSpPr>
            <p:cNvPr id="80" name="Rectangle 79"/>
            <p:cNvSpPr/>
            <p:nvPr/>
          </p:nvSpPr>
          <p:spPr>
            <a:xfrm>
              <a:off x="1441725" y="1537949"/>
              <a:ext cx="6260547" cy="3499945"/>
            </a:xfrm>
            <a:prstGeom prst="rect">
              <a:avLst/>
            </a:prstGeom>
            <a:solidFill>
              <a:srgbClr val="386546"/>
            </a:solidFill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222272" y="2489440"/>
              <a:ext cx="2785242" cy="1227023"/>
              <a:chOff x="3184634" y="1534437"/>
              <a:chExt cx="2785242" cy="1190978"/>
            </a:xfrm>
          </p:grpSpPr>
          <p:sp>
            <p:nvSpPr>
              <p:cNvPr id="78" name="Rectangle 77"/>
              <p:cNvSpPr/>
              <p:nvPr/>
            </p:nvSpPr>
            <p:spPr>
              <a:xfrm>
                <a:off x="3184634" y="1534437"/>
                <a:ext cx="2785242" cy="1190978"/>
              </a:xfrm>
              <a:prstGeom prst="rect">
                <a:avLst/>
              </a:prstGeom>
              <a:solidFill>
                <a:srgbClr val="386546"/>
              </a:solidFill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23542"/>
                  </a:solidFill>
                </a:endParaRPr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3431331" y="1841563"/>
                <a:ext cx="2281336" cy="576722"/>
                <a:chOff x="3431331" y="1811115"/>
                <a:chExt cx="2281336" cy="576722"/>
              </a:xfrm>
            </p:grpSpPr>
            <p:grpSp>
              <p:nvGrpSpPr>
                <p:cNvPr id="34" name="Group 33"/>
                <p:cNvGrpSpPr/>
                <p:nvPr/>
              </p:nvGrpSpPr>
              <p:grpSpPr>
                <a:xfrm>
                  <a:off x="3431331" y="1811115"/>
                  <a:ext cx="2281336" cy="576722"/>
                  <a:chOff x="1371800" y="2892747"/>
                  <a:chExt cx="2281336" cy="582403"/>
                </a:xfrm>
                <a:solidFill>
                  <a:schemeClr val="bg1"/>
                </a:solidFill>
              </p:grpSpPr>
              <p:grpSp>
                <p:nvGrpSpPr>
                  <p:cNvPr id="37" name="Group 36"/>
                  <p:cNvGrpSpPr/>
                  <p:nvPr/>
                </p:nvGrpSpPr>
                <p:grpSpPr>
                  <a:xfrm>
                    <a:off x="1371800" y="2892747"/>
                    <a:ext cx="550471" cy="582402"/>
                    <a:chOff x="1927500" y="1622862"/>
                    <a:chExt cx="1204916" cy="432086"/>
                  </a:xfrm>
                  <a:grpFill/>
                </p:grpSpPr>
                <p:sp>
                  <p:nvSpPr>
                    <p:cNvPr id="47" name="Rectangle 46"/>
                    <p:cNvSpPr/>
                    <p:nvPr/>
                  </p:nvSpPr>
                  <p:spPr>
                    <a:xfrm>
                      <a:off x="1927500" y="1622862"/>
                      <a:ext cx="1204916" cy="432086"/>
                    </a:xfrm>
                    <a:prstGeom prst="rect">
                      <a:avLst/>
                    </a:prstGeom>
                    <a:solidFill>
                      <a:srgbClr val="386546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8" name="TextBox 47"/>
                    <p:cNvSpPr txBox="1"/>
                    <p:nvPr/>
                  </p:nvSpPr>
                  <p:spPr>
                    <a:xfrm>
                      <a:off x="1949273" y="1656685"/>
                      <a:ext cx="1120272" cy="345885"/>
                    </a:xfrm>
                    <a:prstGeom prst="rect">
                      <a:avLst/>
                    </a:prstGeom>
                    <a:solidFill>
                      <a:srgbClr val="386546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g</a:t>
                      </a:r>
                    </a:p>
                  </p:txBody>
                </p:sp>
              </p:grpSp>
              <p:grpSp>
                <p:nvGrpSpPr>
                  <p:cNvPr id="38" name="Group 37"/>
                  <p:cNvGrpSpPr/>
                  <p:nvPr/>
                </p:nvGrpSpPr>
                <p:grpSpPr>
                  <a:xfrm>
                    <a:off x="1944439" y="2892749"/>
                    <a:ext cx="550471" cy="582401"/>
                    <a:chOff x="1909582" y="1617485"/>
                    <a:chExt cx="1204916" cy="432085"/>
                  </a:xfrm>
                  <a:grpFill/>
                </p:grpSpPr>
                <p:sp>
                  <p:nvSpPr>
                    <p:cNvPr id="45" name="Rectangle 44"/>
                    <p:cNvSpPr/>
                    <p:nvPr/>
                  </p:nvSpPr>
                  <p:spPr>
                    <a:xfrm>
                      <a:off x="1909582" y="1617485"/>
                      <a:ext cx="1204916" cy="432085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rgbClr val="386546"/>
                        </a:solidFill>
                      </a:endParaRPr>
                    </a:p>
                  </p:txBody>
                </p:sp>
                <p:sp>
                  <p:nvSpPr>
                    <p:cNvPr id="46" name="TextBox 45"/>
                    <p:cNvSpPr txBox="1"/>
                    <p:nvPr/>
                  </p:nvSpPr>
                  <p:spPr>
                    <a:xfrm>
                      <a:off x="1960360" y="1657475"/>
                      <a:ext cx="1120272" cy="345885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r</a:t>
                      </a:r>
                    </a:p>
                  </p:txBody>
                </p:sp>
              </p:grpSp>
              <p:grpSp>
                <p:nvGrpSpPr>
                  <p:cNvPr id="39" name="Group 38"/>
                  <p:cNvGrpSpPr/>
                  <p:nvPr/>
                </p:nvGrpSpPr>
                <p:grpSpPr>
                  <a:xfrm>
                    <a:off x="2523552" y="2892747"/>
                    <a:ext cx="550471" cy="582400"/>
                    <a:chOff x="1906949" y="1618440"/>
                    <a:chExt cx="1204916" cy="432084"/>
                  </a:xfrm>
                  <a:grpFill/>
                </p:grpSpPr>
                <p:sp>
                  <p:nvSpPr>
                    <p:cNvPr id="43" name="Rectangle 42"/>
                    <p:cNvSpPr/>
                    <p:nvPr/>
                  </p:nvSpPr>
                  <p:spPr>
                    <a:xfrm>
                      <a:off x="1906949" y="1618440"/>
                      <a:ext cx="1204916" cy="4320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4" name="TextBox 43"/>
                    <p:cNvSpPr txBox="1"/>
                    <p:nvPr/>
                  </p:nvSpPr>
                  <p:spPr>
                    <a:xfrm>
                      <a:off x="1949273" y="1656685"/>
                      <a:ext cx="1120272" cy="3458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</a:t>
                      </a:r>
                    </a:p>
                  </p:txBody>
                </p:sp>
              </p:grpSp>
              <p:grpSp>
                <p:nvGrpSpPr>
                  <p:cNvPr id="40" name="Group 39"/>
                  <p:cNvGrpSpPr/>
                  <p:nvPr/>
                </p:nvGrpSpPr>
                <p:grpSpPr>
                  <a:xfrm>
                    <a:off x="3102665" y="2892750"/>
                    <a:ext cx="550471" cy="582400"/>
                    <a:chOff x="1886402" y="1618442"/>
                    <a:chExt cx="1204916" cy="432084"/>
                  </a:xfrm>
                  <a:grpFill/>
                </p:grpSpPr>
                <p:sp>
                  <p:nvSpPr>
                    <p:cNvPr id="41" name="Rectangle 40"/>
                    <p:cNvSpPr/>
                    <p:nvPr/>
                  </p:nvSpPr>
                  <p:spPr>
                    <a:xfrm>
                      <a:off x="1886402" y="1618442"/>
                      <a:ext cx="1204916" cy="4320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1270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1949273" y="1656685"/>
                      <a:ext cx="1120272" cy="3458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p</a:t>
                      </a:r>
                    </a:p>
                  </p:txBody>
                </p:sp>
              </p:grpSp>
            </p:grpSp>
            <p:sp>
              <p:nvSpPr>
                <p:cNvPr id="35" name="Minus 34"/>
                <p:cNvSpPr/>
                <p:nvPr/>
              </p:nvSpPr>
              <p:spPr>
                <a:xfrm>
                  <a:off x="5026273" y="1970063"/>
                  <a:ext cx="258897" cy="250522"/>
                </a:xfrm>
                <a:prstGeom prst="mathMinus">
                  <a:avLst/>
                </a:prstGeom>
                <a:solidFill>
                  <a:schemeClr val="bg1"/>
                </a:solidFill>
                <a:ln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Minus 35"/>
                <p:cNvSpPr/>
                <p:nvPr/>
              </p:nvSpPr>
              <p:spPr>
                <a:xfrm>
                  <a:off x="4439273" y="1970063"/>
                  <a:ext cx="258897" cy="250522"/>
                </a:xfrm>
                <a:prstGeom prst="mathMinus">
                  <a:avLst/>
                </a:prstGeom>
                <a:solidFill>
                  <a:schemeClr val="bg1"/>
                </a:solidFill>
                <a:ln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58333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Suffixes: Final Consonants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441725" y="1612190"/>
            <a:ext cx="6260547" cy="3499945"/>
            <a:chOff x="1441725" y="1537949"/>
            <a:chExt cx="6260547" cy="3499945"/>
          </a:xfrm>
        </p:grpSpPr>
        <p:sp>
          <p:nvSpPr>
            <p:cNvPr id="80" name="Rectangle 79"/>
            <p:cNvSpPr/>
            <p:nvPr/>
          </p:nvSpPr>
          <p:spPr>
            <a:xfrm>
              <a:off x="1441725" y="1537949"/>
              <a:ext cx="6260547" cy="3499945"/>
            </a:xfrm>
            <a:prstGeom prst="rect">
              <a:avLst/>
            </a:prstGeom>
            <a:solidFill>
              <a:srgbClr val="386546"/>
            </a:solidFill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222272" y="2489440"/>
              <a:ext cx="2785242" cy="1227023"/>
              <a:chOff x="3184634" y="1534437"/>
              <a:chExt cx="2785242" cy="1190978"/>
            </a:xfrm>
          </p:grpSpPr>
          <p:sp>
            <p:nvSpPr>
              <p:cNvPr id="78" name="Rectangle 77"/>
              <p:cNvSpPr/>
              <p:nvPr/>
            </p:nvSpPr>
            <p:spPr>
              <a:xfrm>
                <a:off x="3184634" y="1534437"/>
                <a:ext cx="2785242" cy="1190978"/>
              </a:xfrm>
              <a:prstGeom prst="rect">
                <a:avLst/>
              </a:prstGeom>
              <a:solidFill>
                <a:srgbClr val="386546"/>
              </a:solidFill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23542"/>
                  </a:solidFill>
                </a:endParaRPr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3431331" y="1841563"/>
                <a:ext cx="2281336" cy="576722"/>
                <a:chOff x="3431331" y="1811115"/>
                <a:chExt cx="2281336" cy="576722"/>
              </a:xfrm>
            </p:grpSpPr>
            <p:grpSp>
              <p:nvGrpSpPr>
                <p:cNvPr id="34" name="Group 33"/>
                <p:cNvGrpSpPr/>
                <p:nvPr/>
              </p:nvGrpSpPr>
              <p:grpSpPr>
                <a:xfrm>
                  <a:off x="3431331" y="1811115"/>
                  <a:ext cx="2281336" cy="576722"/>
                  <a:chOff x="1371800" y="2892747"/>
                  <a:chExt cx="2281336" cy="582403"/>
                </a:xfrm>
                <a:solidFill>
                  <a:schemeClr val="bg1"/>
                </a:solidFill>
              </p:grpSpPr>
              <p:grpSp>
                <p:nvGrpSpPr>
                  <p:cNvPr id="37" name="Group 36"/>
                  <p:cNvGrpSpPr/>
                  <p:nvPr/>
                </p:nvGrpSpPr>
                <p:grpSpPr>
                  <a:xfrm>
                    <a:off x="1371800" y="2892747"/>
                    <a:ext cx="550471" cy="582402"/>
                    <a:chOff x="1927500" y="1622862"/>
                    <a:chExt cx="1204916" cy="432086"/>
                  </a:xfrm>
                  <a:grpFill/>
                </p:grpSpPr>
                <p:sp>
                  <p:nvSpPr>
                    <p:cNvPr id="47" name="Rectangle 46"/>
                    <p:cNvSpPr/>
                    <p:nvPr/>
                  </p:nvSpPr>
                  <p:spPr>
                    <a:xfrm>
                      <a:off x="1927500" y="1622862"/>
                      <a:ext cx="1204916" cy="432086"/>
                    </a:xfrm>
                    <a:prstGeom prst="rect">
                      <a:avLst/>
                    </a:prstGeom>
                    <a:solidFill>
                      <a:srgbClr val="386546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8" name="TextBox 47"/>
                    <p:cNvSpPr txBox="1"/>
                    <p:nvPr/>
                  </p:nvSpPr>
                  <p:spPr>
                    <a:xfrm>
                      <a:off x="1949273" y="1656685"/>
                      <a:ext cx="1120272" cy="345885"/>
                    </a:xfrm>
                    <a:prstGeom prst="rect">
                      <a:avLst/>
                    </a:prstGeom>
                    <a:solidFill>
                      <a:srgbClr val="386546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g</a:t>
                      </a:r>
                    </a:p>
                  </p:txBody>
                </p:sp>
              </p:grpSp>
              <p:grpSp>
                <p:nvGrpSpPr>
                  <p:cNvPr id="38" name="Group 37"/>
                  <p:cNvGrpSpPr/>
                  <p:nvPr/>
                </p:nvGrpSpPr>
                <p:grpSpPr>
                  <a:xfrm>
                    <a:off x="1944439" y="2892749"/>
                    <a:ext cx="550471" cy="582401"/>
                    <a:chOff x="1909582" y="1617485"/>
                    <a:chExt cx="1204916" cy="432085"/>
                  </a:xfrm>
                  <a:grpFill/>
                </p:grpSpPr>
                <p:sp>
                  <p:nvSpPr>
                    <p:cNvPr id="45" name="Rectangle 44"/>
                    <p:cNvSpPr/>
                    <p:nvPr/>
                  </p:nvSpPr>
                  <p:spPr>
                    <a:xfrm>
                      <a:off x="1909582" y="1617485"/>
                      <a:ext cx="1204916" cy="432085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rgbClr val="386546"/>
                        </a:solidFill>
                      </a:endParaRPr>
                    </a:p>
                  </p:txBody>
                </p:sp>
                <p:sp>
                  <p:nvSpPr>
                    <p:cNvPr id="46" name="TextBox 45"/>
                    <p:cNvSpPr txBox="1"/>
                    <p:nvPr/>
                  </p:nvSpPr>
                  <p:spPr>
                    <a:xfrm>
                      <a:off x="1960360" y="1657475"/>
                      <a:ext cx="1120272" cy="345885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r</a:t>
                      </a:r>
                    </a:p>
                  </p:txBody>
                </p:sp>
              </p:grpSp>
              <p:grpSp>
                <p:nvGrpSpPr>
                  <p:cNvPr id="39" name="Group 38"/>
                  <p:cNvGrpSpPr/>
                  <p:nvPr/>
                </p:nvGrpSpPr>
                <p:grpSpPr>
                  <a:xfrm>
                    <a:off x="2523552" y="2892747"/>
                    <a:ext cx="550471" cy="582400"/>
                    <a:chOff x="1906949" y="1618440"/>
                    <a:chExt cx="1204916" cy="432084"/>
                  </a:xfrm>
                  <a:grpFill/>
                </p:grpSpPr>
                <p:sp>
                  <p:nvSpPr>
                    <p:cNvPr id="43" name="Rectangle 42"/>
                    <p:cNvSpPr/>
                    <p:nvPr/>
                  </p:nvSpPr>
                  <p:spPr>
                    <a:xfrm>
                      <a:off x="1906949" y="1618440"/>
                      <a:ext cx="1204916" cy="4320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4" name="TextBox 43"/>
                    <p:cNvSpPr txBox="1"/>
                    <p:nvPr/>
                  </p:nvSpPr>
                  <p:spPr>
                    <a:xfrm>
                      <a:off x="1949273" y="1656685"/>
                      <a:ext cx="1120272" cy="3458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</a:t>
                      </a:r>
                    </a:p>
                  </p:txBody>
                </p:sp>
              </p:grpSp>
              <p:grpSp>
                <p:nvGrpSpPr>
                  <p:cNvPr id="40" name="Group 39"/>
                  <p:cNvGrpSpPr/>
                  <p:nvPr/>
                </p:nvGrpSpPr>
                <p:grpSpPr>
                  <a:xfrm>
                    <a:off x="3102665" y="2892750"/>
                    <a:ext cx="550471" cy="582400"/>
                    <a:chOff x="1886402" y="1618442"/>
                    <a:chExt cx="1204916" cy="432084"/>
                  </a:xfrm>
                  <a:grpFill/>
                </p:grpSpPr>
                <p:sp>
                  <p:nvSpPr>
                    <p:cNvPr id="41" name="Rectangle 40"/>
                    <p:cNvSpPr/>
                    <p:nvPr/>
                  </p:nvSpPr>
                  <p:spPr>
                    <a:xfrm>
                      <a:off x="1886402" y="1618442"/>
                      <a:ext cx="1204916" cy="4320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1270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1949273" y="1656685"/>
                      <a:ext cx="1120272" cy="3458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p</a:t>
                      </a:r>
                    </a:p>
                  </p:txBody>
                </p:sp>
              </p:grpSp>
            </p:grpSp>
            <p:sp>
              <p:nvSpPr>
                <p:cNvPr id="35" name="Minus 34"/>
                <p:cNvSpPr/>
                <p:nvPr/>
              </p:nvSpPr>
              <p:spPr>
                <a:xfrm>
                  <a:off x="5026273" y="1970065"/>
                  <a:ext cx="258897" cy="250522"/>
                </a:xfrm>
                <a:prstGeom prst="mathMinus">
                  <a:avLst/>
                </a:prstGeom>
                <a:solidFill>
                  <a:schemeClr val="bg1"/>
                </a:solidFill>
                <a:ln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Minus 35"/>
                <p:cNvSpPr/>
                <p:nvPr/>
              </p:nvSpPr>
              <p:spPr>
                <a:xfrm>
                  <a:off x="4439273" y="1970065"/>
                  <a:ext cx="258897" cy="250522"/>
                </a:xfrm>
                <a:prstGeom prst="mathMinus">
                  <a:avLst/>
                </a:prstGeom>
                <a:solidFill>
                  <a:schemeClr val="bg1"/>
                </a:solidFill>
                <a:ln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6" name="TextBox 25"/>
            <p:cNvSpPr txBox="1"/>
            <p:nvPr/>
          </p:nvSpPr>
          <p:spPr>
            <a:xfrm>
              <a:off x="1855084" y="1967354"/>
              <a:ext cx="5502549" cy="400110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One Syllable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866630" y="3889188"/>
              <a:ext cx="5502549" cy="400110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ends with </a:t>
              </a:r>
              <a:r>
                <a:rPr lang="en-US" sz="2000" b="1" dirty="0">
                  <a:solidFill>
                    <a:schemeClr val="bg1"/>
                  </a:solidFill>
                </a:rPr>
                <a:t>[consonant] – [vowel] – [consonant]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84137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Suffixes: Final Consonants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441725" y="1528110"/>
            <a:ext cx="6260547" cy="3784028"/>
            <a:chOff x="1441725" y="1537949"/>
            <a:chExt cx="6260547" cy="3499945"/>
          </a:xfrm>
        </p:grpSpPr>
        <p:sp>
          <p:nvSpPr>
            <p:cNvPr id="80" name="Rectangle 79"/>
            <p:cNvSpPr/>
            <p:nvPr/>
          </p:nvSpPr>
          <p:spPr>
            <a:xfrm>
              <a:off x="1441725" y="1537949"/>
              <a:ext cx="6260547" cy="349994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31592" y="1953229"/>
              <a:ext cx="5502549" cy="42700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386546"/>
                  </a:solidFill>
                </a:rPr>
                <a:t>Multiple Syllables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850724" y="3671955"/>
            <a:ext cx="5442548" cy="558715"/>
            <a:chOff x="2169496" y="1532940"/>
            <a:chExt cx="5443662" cy="558715"/>
          </a:xfrm>
          <a:solidFill>
            <a:srgbClr val="386546"/>
          </a:solidFill>
        </p:grpSpPr>
        <p:sp>
          <p:nvSpPr>
            <p:cNvPr id="30" name="Rectangle 29"/>
            <p:cNvSpPr/>
            <p:nvPr/>
          </p:nvSpPr>
          <p:spPr>
            <a:xfrm>
              <a:off x="2169496" y="1532940"/>
              <a:ext cx="5443662" cy="5587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84594" y="1612242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stress is placed on the last syllable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850724" y="2918317"/>
            <a:ext cx="5442548" cy="558715"/>
            <a:chOff x="2169496" y="1532940"/>
            <a:chExt cx="5443662" cy="558715"/>
          </a:xfrm>
          <a:solidFill>
            <a:srgbClr val="386546"/>
          </a:solidFill>
        </p:grpSpPr>
        <p:sp>
          <p:nvSpPr>
            <p:cNvPr id="33" name="Rectangle 32"/>
            <p:cNvSpPr/>
            <p:nvPr/>
          </p:nvSpPr>
          <p:spPr>
            <a:xfrm>
              <a:off x="2169496" y="1532940"/>
              <a:ext cx="5443662" cy="5587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254136" y="161236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ends with </a:t>
              </a:r>
              <a:r>
                <a:rPr lang="en-US" sz="2000" b="1" dirty="0">
                  <a:solidFill>
                    <a:schemeClr val="bg1"/>
                  </a:solidFill>
                </a:rPr>
                <a:t>[consonant] – [vowel] – [consonant]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04717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Suffixes: Final Consonants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441725" y="1528110"/>
            <a:ext cx="6260547" cy="3784028"/>
            <a:chOff x="1441725" y="1537949"/>
            <a:chExt cx="6260547" cy="3499945"/>
          </a:xfrm>
        </p:grpSpPr>
        <p:sp>
          <p:nvSpPr>
            <p:cNvPr id="80" name="Rectangle 79"/>
            <p:cNvSpPr/>
            <p:nvPr/>
          </p:nvSpPr>
          <p:spPr>
            <a:xfrm>
              <a:off x="1441725" y="1537949"/>
              <a:ext cx="6260547" cy="349994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31592" y="1953229"/>
              <a:ext cx="5502549" cy="42700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386546"/>
                  </a:solidFill>
                </a:rPr>
                <a:t>Multiple Syllables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574825" y="2828963"/>
            <a:ext cx="4058122" cy="1711505"/>
            <a:chOff x="1906953" y="1532941"/>
            <a:chExt cx="5443662" cy="1350826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1906953" y="1532941"/>
              <a:ext cx="5443662" cy="135082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991593" y="1705751"/>
              <a:ext cx="5274381" cy="1178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be</a:t>
              </a:r>
              <a:r>
                <a:rPr lang="en-US" sz="2400" b="1" dirty="0">
                  <a:solidFill>
                    <a:schemeClr val="bg1"/>
                  </a:solidFill>
                </a:rPr>
                <a:t>gin</a:t>
              </a:r>
              <a:r>
                <a:rPr lang="en-US" sz="2400" dirty="0">
                  <a:solidFill>
                    <a:schemeClr val="bg1"/>
                  </a:solidFill>
                </a:rPr>
                <a:t>ning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bene</a:t>
              </a:r>
              <a:r>
                <a:rPr lang="en-US" sz="2400" b="1" dirty="0">
                  <a:solidFill>
                    <a:schemeClr val="bg1"/>
                  </a:solidFill>
                </a:rPr>
                <a:t>fit</a:t>
              </a:r>
              <a:r>
                <a:rPr lang="en-US" sz="2400" dirty="0">
                  <a:solidFill>
                    <a:schemeClr val="bg1"/>
                  </a:solidFill>
                </a:rPr>
                <a:t>ted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for</a:t>
              </a:r>
              <a:r>
                <a:rPr lang="en-US" sz="2400" b="1" dirty="0">
                  <a:solidFill>
                    <a:schemeClr val="bg1"/>
                  </a:solidFill>
                </a:rPr>
                <a:t>bid</a:t>
              </a:r>
              <a:r>
                <a:rPr lang="en-US" sz="2400" dirty="0">
                  <a:solidFill>
                    <a:schemeClr val="bg1"/>
                  </a:solidFill>
                </a:rPr>
                <a:t>den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36192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and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I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688428" y="1447064"/>
            <a:ext cx="7767145" cy="1088361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2110558"/>
              <a:ext cx="2080340" cy="89218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i="1" dirty="0">
                  <a:solidFill>
                    <a:schemeClr val="bg1"/>
                  </a:solidFill>
                </a:rPr>
                <a:t>I</a:t>
              </a:r>
              <a:r>
                <a:rPr lang="en-US" sz="2200" dirty="0">
                  <a:solidFill>
                    <a:schemeClr val="bg1"/>
                  </a:solidFill>
                </a:rPr>
                <a:t> before </a:t>
              </a:r>
              <a:r>
                <a:rPr lang="en-US" sz="2200" i="1" dirty="0">
                  <a:solidFill>
                    <a:schemeClr val="bg1"/>
                  </a:solidFill>
                </a:rPr>
                <a:t>e</a:t>
              </a:r>
              <a:r>
                <a:rPr lang="en-US" sz="2200" dirty="0">
                  <a:solidFill>
                    <a:schemeClr val="bg1"/>
                  </a:solidFill>
                </a:rPr>
                <a:t>, except after </a:t>
              </a:r>
              <a:r>
                <a:rPr lang="en-US" sz="2200" i="1" dirty="0">
                  <a:solidFill>
                    <a:schemeClr val="bg1"/>
                  </a:solidFill>
                </a:rPr>
                <a:t>c </a:t>
              </a:r>
              <a:r>
                <a:rPr lang="en-US" sz="2200" dirty="0">
                  <a:solidFill>
                    <a:schemeClr val="bg1"/>
                  </a:solidFill>
                </a:rPr>
                <a:t>or in words like </a:t>
              </a:r>
              <a:r>
                <a:rPr lang="en-US" sz="2200" i="1" dirty="0">
                  <a:solidFill>
                    <a:schemeClr val="bg1"/>
                  </a:solidFill>
                </a:rPr>
                <a:t>neighbor</a:t>
              </a:r>
              <a:r>
                <a:rPr lang="en-US" sz="2200" dirty="0">
                  <a:solidFill>
                    <a:schemeClr val="bg1"/>
                  </a:solidFill>
                </a:rPr>
                <a:t> or </a:t>
              </a:r>
              <a:r>
                <a:rPr lang="en-US" sz="2200" i="1" dirty="0">
                  <a:solidFill>
                    <a:schemeClr val="bg1"/>
                  </a:solidFill>
                </a:rPr>
                <a:t>weigh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3611313" y="2831971"/>
            <a:ext cx="4808483" cy="2452327"/>
          </a:xfrm>
          <a:prstGeom prst="rect">
            <a:avLst/>
          </a:prstGeom>
          <a:solidFill>
            <a:schemeClr val="bg1"/>
          </a:solidFill>
          <a:ln w="190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6116916" y="3774221"/>
            <a:ext cx="2080340" cy="1308195"/>
            <a:chOff x="5914363" y="3615265"/>
            <a:chExt cx="2080340" cy="1625723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15265"/>
              <a:ext cx="2080340" cy="16257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3734714"/>
              <a:ext cx="1664514" cy="1376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chemeClr val="bg1"/>
                  </a:solidFill>
                </a:rPr>
                <a:t>ei</a:t>
              </a:r>
              <a:r>
                <a:rPr lang="en-US" sz="2200" dirty="0">
                  <a:solidFill>
                    <a:schemeClr val="bg1"/>
                  </a:solidFill>
                </a:rPr>
                <a:t>ght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sl</a:t>
              </a:r>
              <a:r>
                <a:rPr lang="en-US" sz="2200" b="1" dirty="0">
                  <a:solidFill>
                    <a:schemeClr val="bg1"/>
                  </a:solidFill>
                </a:rPr>
                <a:t>ei</a:t>
              </a:r>
              <a:r>
                <a:rPr lang="en-US" sz="2200" dirty="0">
                  <a:solidFill>
                    <a:schemeClr val="bg1"/>
                  </a:solidFill>
                </a:rPr>
                <a:t>gh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28663" y="3774221"/>
            <a:ext cx="2080340" cy="1308196"/>
            <a:chOff x="5914363" y="1742144"/>
            <a:chExt cx="2080340" cy="1623460"/>
          </a:xfrm>
          <a:solidFill>
            <a:srgbClr val="314C57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2144"/>
              <a:ext cx="2080340" cy="16234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863858"/>
              <a:ext cx="1664514" cy="13750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</a:t>
              </a:r>
              <a:r>
                <a:rPr lang="en-US" sz="2200" b="1" dirty="0">
                  <a:solidFill>
                    <a:schemeClr val="bg1"/>
                  </a:solidFill>
                </a:rPr>
                <a:t>ei</a:t>
              </a:r>
              <a:r>
                <a:rPr lang="en-US" sz="2200" dirty="0">
                  <a:solidFill>
                    <a:schemeClr val="bg1"/>
                  </a:solidFill>
                </a:rPr>
                <a:t>ling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rec</a:t>
              </a:r>
              <a:r>
                <a:rPr lang="en-US" sz="2200" b="1" dirty="0">
                  <a:solidFill>
                    <a:schemeClr val="bg1"/>
                  </a:solidFill>
                </a:rPr>
                <a:t>ei</a:t>
              </a:r>
              <a:r>
                <a:rPr lang="en-US" sz="2200" dirty="0">
                  <a:solidFill>
                    <a:schemeClr val="bg1"/>
                  </a:solidFill>
                </a:rPr>
                <a:t>ve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828663" y="3053564"/>
            <a:ext cx="4368593" cy="52322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>
                <a:solidFill>
                  <a:schemeClr val="bg1"/>
                </a:solidFill>
              </a:rPr>
              <a:t>ei</a:t>
            </a:r>
            <a:endParaRPr lang="en-US" sz="2800" b="1" i="1" dirty="0">
              <a:solidFill>
                <a:schemeClr val="bg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0750" y="2831971"/>
            <a:ext cx="2473885" cy="2452326"/>
            <a:chOff x="710748" y="2926562"/>
            <a:chExt cx="2473885" cy="2452327"/>
          </a:xfrm>
        </p:grpSpPr>
        <p:sp>
          <p:nvSpPr>
            <p:cNvPr id="29" name="Rectangle 28"/>
            <p:cNvSpPr/>
            <p:nvPr/>
          </p:nvSpPr>
          <p:spPr>
            <a:xfrm>
              <a:off x="710748" y="2926562"/>
              <a:ext cx="2473885" cy="24523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918662" y="3868813"/>
              <a:ext cx="2080340" cy="1294279"/>
              <a:chOff x="1149290" y="3617528"/>
              <a:chExt cx="2080340" cy="1617913"/>
            </a:xfrm>
            <a:solidFill>
              <a:srgbClr val="314C57"/>
            </a:solidFill>
          </p:grpSpPr>
          <p:sp>
            <p:nvSpPr>
              <p:cNvPr id="15" name="Rectangle 14"/>
              <p:cNvSpPr/>
              <p:nvPr/>
            </p:nvSpPr>
            <p:spPr>
              <a:xfrm>
                <a:off x="1149290" y="3617528"/>
                <a:ext cx="2080340" cy="1617913"/>
              </a:xfrm>
              <a:prstGeom prst="rect">
                <a:avLst/>
              </a:prstGeom>
              <a:solidFill>
                <a:srgbClr val="314C57"/>
              </a:solidFill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357203" y="3735935"/>
                <a:ext cx="1664514" cy="1385051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>
                    <a:solidFill>
                      <a:schemeClr val="bg1"/>
                    </a:solidFill>
                  </a:rPr>
                  <a:t>ach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ie</a:t>
                </a:r>
                <a:r>
                  <a:rPr lang="en-US" sz="2200" dirty="0">
                    <a:solidFill>
                      <a:schemeClr val="bg1"/>
                    </a:solidFill>
                  </a:rPr>
                  <a:t>ve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200" dirty="0">
                    <a:solidFill>
                      <a:schemeClr val="bg1"/>
                    </a:solidFill>
                  </a:rPr>
                  <a:t>bel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ie</a:t>
                </a:r>
                <a:r>
                  <a:rPr lang="en-US" sz="2200" dirty="0">
                    <a:solidFill>
                      <a:schemeClr val="bg1"/>
                    </a:solidFill>
                  </a:rPr>
                  <a:t>ve</a:t>
                </a: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918662" y="3158667"/>
              <a:ext cx="2080340" cy="52322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 err="1">
                  <a:solidFill>
                    <a:schemeClr val="bg1"/>
                  </a:solidFill>
                </a:rPr>
                <a:t>ie</a:t>
              </a:r>
              <a:endParaRPr lang="en-US" sz="2800" b="1" i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and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I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545998" y="2046811"/>
            <a:ext cx="6052004" cy="587325"/>
            <a:chOff x="1732527" y="2083191"/>
            <a:chExt cx="5240749" cy="587325"/>
          </a:xfrm>
        </p:grpSpPr>
        <p:sp>
          <p:nvSpPr>
            <p:cNvPr id="29" name="TextBox 28"/>
            <p:cNvSpPr txBox="1"/>
            <p:nvPr/>
          </p:nvSpPr>
          <p:spPr>
            <a:xfrm>
              <a:off x="1732527" y="2085741"/>
              <a:ext cx="2631129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>
                  <a:solidFill>
                    <a:schemeClr val="bg1"/>
                  </a:solidFill>
                </a:rPr>
                <a:t>-</a:t>
              </a:r>
              <a:r>
                <a:rPr lang="en-US" sz="3200" i="1" dirty="0" err="1">
                  <a:solidFill>
                    <a:schemeClr val="bg1"/>
                  </a:solidFill>
                </a:rPr>
                <a:t>sh</a:t>
              </a:r>
              <a:r>
                <a:rPr lang="en-US" sz="3200" i="1" dirty="0">
                  <a:solidFill>
                    <a:schemeClr val="bg1"/>
                  </a:solidFill>
                </a:rPr>
                <a:t> </a:t>
              </a:r>
              <a:r>
                <a:rPr lang="en-US" sz="3200" dirty="0">
                  <a:solidFill>
                    <a:schemeClr val="bg1"/>
                  </a:solidFill>
                </a:rPr>
                <a:t>sound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19332" y="2083191"/>
              <a:ext cx="2453944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 err="1">
                  <a:solidFill>
                    <a:schemeClr val="bg1"/>
                  </a:solidFill>
                </a:rPr>
                <a:t>ie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Oval 14"/>
          <p:cNvSpPr/>
          <p:nvPr/>
        </p:nvSpPr>
        <p:spPr>
          <a:xfrm>
            <a:off x="4320544" y="1983737"/>
            <a:ext cx="707526" cy="710922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+</a:t>
            </a:r>
            <a:endParaRPr lang="en-US" sz="4000" b="1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64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and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I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545998" y="2046811"/>
            <a:ext cx="6052004" cy="587325"/>
            <a:chOff x="1732527" y="2083191"/>
            <a:chExt cx="5240749" cy="587325"/>
          </a:xfrm>
        </p:grpSpPr>
        <p:sp>
          <p:nvSpPr>
            <p:cNvPr id="29" name="TextBox 28"/>
            <p:cNvSpPr txBox="1"/>
            <p:nvPr/>
          </p:nvSpPr>
          <p:spPr>
            <a:xfrm>
              <a:off x="1732527" y="2085741"/>
              <a:ext cx="2631129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>
                  <a:solidFill>
                    <a:schemeClr val="bg1"/>
                  </a:solidFill>
                </a:rPr>
                <a:t>-</a:t>
              </a:r>
              <a:r>
                <a:rPr lang="en-US" sz="3200" i="1" dirty="0" err="1">
                  <a:solidFill>
                    <a:schemeClr val="bg1"/>
                  </a:solidFill>
                </a:rPr>
                <a:t>sh</a:t>
              </a:r>
              <a:r>
                <a:rPr lang="en-US" sz="3200" i="1" dirty="0">
                  <a:solidFill>
                    <a:schemeClr val="bg1"/>
                  </a:solidFill>
                </a:rPr>
                <a:t> </a:t>
              </a:r>
              <a:r>
                <a:rPr lang="en-US" sz="3200" dirty="0">
                  <a:solidFill>
                    <a:schemeClr val="bg1"/>
                  </a:solidFill>
                </a:rPr>
                <a:t>sound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19332" y="2083191"/>
              <a:ext cx="2453944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 err="1">
                  <a:solidFill>
                    <a:schemeClr val="bg1"/>
                  </a:solidFill>
                </a:rPr>
                <a:t>ie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223711" y="3168941"/>
            <a:ext cx="2696576" cy="13388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314C57"/>
                </a:solidFill>
              </a:rPr>
              <a:t>anc</a:t>
            </a:r>
            <a:r>
              <a:rPr lang="en-US" sz="3600" b="1" dirty="0">
                <a:solidFill>
                  <a:srgbClr val="314C57"/>
                </a:solidFill>
              </a:rPr>
              <a:t>ie</a:t>
            </a:r>
            <a:r>
              <a:rPr lang="en-US" sz="3600" dirty="0">
                <a:solidFill>
                  <a:srgbClr val="314C57"/>
                </a:solidFill>
              </a:rPr>
              <a:t>nt</a:t>
            </a:r>
          </a:p>
          <a:p>
            <a:pPr algn="ctr"/>
            <a:endParaRPr lang="en-US" sz="900" dirty="0">
              <a:solidFill>
                <a:srgbClr val="314C57"/>
              </a:solidFill>
            </a:endParaRPr>
          </a:p>
          <a:p>
            <a:pPr algn="ctr"/>
            <a:r>
              <a:rPr lang="en-US" sz="3600" dirty="0">
                <a:solidFill>
                  <a:srgbClr val="314C57"/>
                </a:solidFill>
              </a:rPr>
              <a:t>pat</a:t>
            </a:r>
            <a:r>
              <a:rPr lang="en-US" sz="3600" b="1" dirty="0">
                <a:solidFill>
                  <a:srgbClr val="314C57"/>
                </a:solidFill>
              </a:rPr>
              <a:t>ie</a:t>
            </a:r>
            <a:r>
              <a:rPr lang="en-US" sz="3600" dirty="0">
                <a:solidFill>
                  <a:srgbClr val="314C57"/>
                </a:solidFill>
              </a:rPr>
              <a:t>nt</a:t>
            </a:r>
          </a:p>
        </p:txBody>
      </p:sp>
      <p:sp>
        <p:nvSpPr>
          <p:cNvPr id="15" name="Oval 14"/>
          <p:cNvSpPr/>
          <p:nvPr/>
        </p:nvSpPr>
        <p:spPr>
          <a:xfrm>
            <a:off x="4320544" y="1983737"/>
            <a:ext cx="707526" cy="710922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+</a:t>
            </a:r>
            <a:endParaRPr lang="en-US" sz="4000" b="1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606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and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I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020562" y="1584828"/>
            <a:ext cx="7102876" cy="3544218"/>
            <a:chOff x="1018295" y="1700440"/>
            <a:chExt cx="7102876" cy="3544218"/>
          </a:xfrm>
        </p:grpSpPr>
        <p:grpSp>
          <p:nvGrpSpPr>
            <p:cNvPr id="6" name="Group 5"/>
            <p:cNvGrpSpPr/>
            <p:nvPr/>
          </p:nvGrpSpPr>
          <p:grpSpPr>
            <a:xfrm>
              <a:off x="1022829" y="2396733"/>
              <a:ext cx="7098342" cy="2847925"/>
              <a:chOff x="584720" y="2498493"/>
              <a:chExt cx="7974556" cy="2665593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584720" y="2498493"/>
                <a:ext cx="7974556" cy="2665593"/>
                <a:chOff x="1040355" y="1875084"/>
                <a:chExt cx="7063287" cy="1341082"/>
              </a:xfrm>
            </p:grpSpPr>
            <p:grpSp>
              <p:nvGrpSpPr>
                <p:cNvPr id="19" name="Group 18"/>
                <p:cNvGrpSpPr/>
                <p:nvPr/>
              </p:nvGrpSpPr>
              <p:grpSpPr>
                <a:xfrm>
                  <a:off x="4605159" y="1875084"/>
                  <a:ext cx="3498483" cy="1341082"/>
                  <a:chOff x="1749803" y="3714519"/>
                  <a:chExt cx="3498483" cy="1341082"/>
                </a:xfrm>
              </p:grpSpPr>
              <p:sp>
                <p:nvSpPr>
                  <p:cNvPr id="32" name="Rectangle 31"/>
                  <p:cNvSpPr/>
                  <p:nvPr/>
                </p:nvSpPr>
                <p:spPr>
                  <a:xfrm>
                    <a:off x="1749803" y="3714519"/>
                    <a:ext cx="3498483" cy="1341082"/>
                  </a:xfrm>
                  <a:prstGeom prst="rect">
                    <a:avLst/>
                  </a:prstGeom>
                  <a:solidFill>
                    <a:srgbClr val="5A7E8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2640268" y="3810800"/>
                    <a:ext cx="1702179" cy="400110"/>
                  </a:xfrm>
                  <a:prstGeom prst="rect">
                    <a:avLst/>
                  </a:prstGeom>
                  <a:solidFill>
                    <a:srgbClr val="5A7E83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>
                        <a:solidFill>
                          <a:schemeClr val="bg1"/>
                        </a:solidFill>
                      </a:rPr>
                      <a:t>Weird words</a:t>
                    </a:r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1040355" y="1875084"/>
                  <a:ext cx="3498483" cy="1341082"/>
                  <a:chOff x="1040355" y="1875084"/>
                  <a:chExt cx="3498483" cy="1341082"/>
                </a:xfrm>
              </p:grpSpPr>
              <p:sp>
                <p:nvSpPr>
                  <p:cNvPr id="28" name="Rectangle 27"/>
                  <p:cNvSpPr/>
                  <p:nvPr/>
                </p:nvSpPr>
                <p:spPr>
                  <a:xfrm>
                    <a:off x="1040355" y="1875084"/>
                    <a:ext cx="3498483" cy="1341082"/>
                  </a:xfrm>
                  <a:prstGeom prst="rect">
                    <a:avLst/>
                  </a:prstGeom>
                  <a:solidFill>
                    <a:srgbClr val="5A7E8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1202210" y="1962878"/>
                    <a:ext cx="3157404" cy="400110"/>
                  </a:xfrm>
                  <a:prstGeom prst="rect">
                    <a:avLst/>
                  </a:prstGeom>
                  <a:solidFill>
                    <a:srgbClr val="5A7E83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>
                        <a:solidFill>
                          <a:schemeClr val="bg1"/>
                        </a:solidFill>
                      </a:rPr>
                      <a:t>Vowels pronounced like </a:t>
                    </a:r>
                    <a:r>
                      <a:rPr lang="en-US" sz="2000" i="1" dirty="0">
                        <a:solidFill>
                          <a:schemeClr val="bg1"/>
                        </a:solidFill>
                      </a:rPr>
                      <a:t>bit</a:t>
                    </a:r>
                    <a:endParaRPr lang="en-US" sz="200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38" name="Oval 37"/>
              <p:cNvSpPr/>
              <p:nvPr/>
            </p:nvSpPr>
            <p:spPr>
              <a:xfrm>
                <a:off x="4155867" y="3386216"/>
                <a:ext cx="814024" cy="720302"/>
              </a:xfrm>
              <a:prstGeom prst="ellipse">
                <a:avLst/>
              </a:prstGeom>
              <a:solidFill>
                <a:srgbClr val="314C57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&amp;</a:t>
                </a:r>
                <a:endParaRPr lang="en-US" sz="3200" b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1436232" y="3239899"/>
                <a:ext cx="2246813" cy="72791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40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2884958" y="1705837"/>
                  <a:ext cx="3463904" cy="522279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forfeit</a:t>
                  </a:r>
                </a:p>
              </p:txBody>
            </p:sp>
          </p:grpSp>
          <p:grpSp>
            <p:nvGrpSpPr>
              <p:cNvPr id="45" name="Group 44"/>
              <p:cNvGrpSpPr/>
              <p:nvPr/>
            </p:nvGrpSpPr>
            <p:grpSpPr>
              <a:xfrm>
                <a:off x="5452270" y="3233220"/>
                <a:ext cx="2246813" cy="45668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46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1991592" y="1532941"/>
                  <a:ext cx="5274381" cy="832464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either</a:t>
                  </a:r>
                </a:p>
              </p:txBody>
            </p:sp>
          </p:grpSp>
          <p:grpSp>
            <p:nvGrpSpPr>
              <p:cNvPr id="48" name="Group 47"/>
              <p:cNvGrpSpPr/>
              <p:nvPr/>
            </p:nvGrpSpPr>
            <p:grpSpPr>
              <a:xfrm>
                <a:off x="5460948" y="3817784"/>
                <a:ext cx="2246813" cy="45668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49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1991592" y="1532941"/>
                  <a:ext cx="5274381" cy="832464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neither</a:t>
                  </a:r>
                </a:p>
              </p:txBody>
            </p:sp>
          </p:grpSp>
          <p:grpSp>
            <p:nvGrpSpPr>
              <p:cNvPr id="51" name="Group 50"/>
              <p:cNvGrpSpPr/>
              <p:nvPr/>
            </p:nvGrpSpPr>
            <p:grpSpPr>
              <a:xfrm>
                <a:off x="5460948" y="4397205"/>
                <a:ext cx="2246813" cy="45668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52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1991592" y="1532941"/>
                  <a:ext cx="5274381" cy="832464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weird</a:t>
                  </a:r>
                </a:p>
              </p:txBody>
            </p:sp>
          </p:grpSp>
          <p:grpSp>
            <p:nvGrpSpPr>
              <p:cNvPr id="54" name="Group 53"/>
              <p:cNvGrpSpPr/>
              <p:nvPr/>
            </p:nvGrpSpPr>
            <p:grpSpPr>
              <a:xfrm>
                <a:off x="1431818" y="4106518"/>
                <a:ext cx="2246813" cy="72791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56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2884958" y="1705837"/>
                  <a:ext cx="3463904" cy="522279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foreign</a:t>
                  </a:r>
                </a:p>
              </p:txBody>
            </p:sp>
          </p:grpSp>
        </p:grpSp>
        <p:sp>
          <p:nvSpPr>
            <p:cNvPr id="36" name="TextBox 35"/>
            <p:cNvSpPr txBox="1"/>
            <p:nvPr/>
          </p:nvSpPr>
          <p:spPr>
            <a:xfrm>
              <a:off x="1018295" y="1700440"/>
              <a:ext cx="7102876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Use </a:t>
              </a:r>
              <a:r>
                <a:rPr lang="en-US" sz="3200" i="1" dirty="0" err="1">
                  <a:solidFill>
                    <a:schemeClr val="bg1"/>
                  </a:solidFill>
                </a:rPr>
                <a:t>ei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1590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819424" y="4126885"/>
            <a:ext cx="5505152" cy="647029"/>
            <a:chOff x="996032" y="1849760"/>
            <a:chExt cx="6354583" cy="943239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94323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50230" y="2029739"/>
              <a:ext cx="6246185" cy="6730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23542"/>
                  </a:solidFill>
                </a:rPr>
                <a:t>Box</a:t>
              </a:r>
              <a:r>
                <a:rPr lang="en-US" sz="2400" b="1" dirty="0">
                  <a:solidFill>
                    <a:srgbClr val="323542"/>
                  </a:solidFill>
                </a:rPr>
                <a:t>es</a:t>
              </a:r>
              <a:r>
                <a:rPr lang="en-US" sz="2400" dirty="0">
                  <a:solidFill>
                    <a:srgbClr val="323542"/>
                  </a:solidFill>
                </a:rPr>
                <a:t>     Hoax</a:t>
              </a:r>
              <a:r>
                <a:rPr lang="en-US" sz="2400" b="1" dirty="0">
                  <a:solidFill>
                    <a:srgbClr val="323542"/>
                  </a:solidFill>
                </a:rPr>
                <a:t>es</a:t>
              </a:r>
              <a:r>
                <a:rPr lang="en-US" sz="2400" dirty="0">
                  <a:solidFill>
                    <a:srgbClr val="323542"/>
                  </a:solidFill>
                </a:rPr>
                <a:t>    Church</a:t>
              </a:r>
              <a:r>
                <a:rPr lang="en-US" sz="2400" b="1" dirty="0">
                  <a:solidFill>
                    <a:srgbClr val="323542"/>
                  </a:solidFill>
                </a:rPr>
                <a:t>es </a:t>
              </a:r>
              <a:r>
                <a:rPr lang="en-US" sz="2400" dirty="0">
                  <a:solidFill>
                    <a:srgbClr val="323542"/>
                  </a:solidFill>
                </a:rPr>
                <a:t>    Maz</a:t>
              </a:r>
              <a:r>
                <a:rPr lang="en-US" sz="2400" b="1" dirty="0">
                  <a:solidFill>
                    <a:srgbClr val="323542"/>
                  </a:solidFill>
                </a:rPr>
                <a:t>es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819424" y="1654657"/>
            <a:ext cx="5505152" cy="2097535"/>
            <a:chOff x="2914164" y="1851907"/>
            <a:chExt cx="3325835" cy="2038280"/>
          </a:xfrm>
        </p:grpSpPr>
        <p:grpSp>
          <p:nvGrpSpPr>
            <p:cNvPr id="5" name="Group 4"/>
            <p:cNvGrpSpPr/>
            <p:nvPr/>
          </p:nvGrpSpPr>
          <p:grpSpPr>
            <a:xfrm>
              <a:off x="2914164" y="1851907"/>
              <a:ext cx="1922549" cy="2038280"/>
              <a:chOff x="2796688" y="2659502"/>
              <a:chExt cx="1467130" cy="1965717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2796688" y="2659502"/>
                <a:ext cx="952185" cy="1965717"/>
              </a:xfrm>
              <a:prstGeom prst="rect">
                <a:avLst/>
              </a:prstGeom>
              <a:solidFill>
                <a:srgbClr val="F2E2D2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/>
                  <a:t>-s </a:t>
                </a:r>
              </a:p>
              <a:p>
                <a:pPr algn="ctr"/>
                <a:r>
                  <a:rPr lang="en-US" sz="2400" b="1" i="1" dirty="0"/>
                  <a:t>-</a:t>
                </a:r>
                <a:r>
                  <a:rPr lang="en-US" sz="2400" b="1" i="1" dirty="0" err="1"/>
                  <a:t>sh</a:t>
                </a:r>
                <a:endParaRPr lang="en-US" sz="2400" b="1" i="1" dirty="0"/>
              </a:p>
              <a:p>
                <a:pPr algn="ctr"/>
                <a:r>
                  <a:rPr lang="en-US" sz="2400" b="1" i="1" dirty="0"/>
                  <a:t>-</a:t>
                </a:r>
                <a:r>
                  <a:rPr lang="en-US" sz="2400" b="1" i="1" dirty="0" err="1"/>
                  <a:t>ch</a:t>
                </a:r>
                <a:endParaRPr lang="en-US" sz="2400" b="1" i="1" dirty="0"/>
              </a:p>
              <a:p>
                <a:pPr algn="ctr"/>
                <a:r>
                  <a:rPr lang="en-US" sz="2400" b="1" i="1" dirty="0"/>
                  <a:t>-x </a:t>
                </a:r>
              </a:p>
              <a:p>
                <a:pPr algn="ctr"/>
                <a:r>
                  <a:rPr lang="en-US" sz="2400" b="1" i="1" dirty="0"/>
                  <a:t>-z</a:t>
                </a:r>
              </a:p>
            </p:txBody>
          </p:sp>
          <p:sp>
            <p:nvSpPr>
              <p:cNvPr id="6" name="Plus 5"/>
              <p:cNvSpPr/>
              <p:nvPr/>
            </p:nvSpPr>
            <p:spPr>
              <a:xfrm>
                <a:off x="3882162" y="3184224"/>
                <a:ext cx="381656" cy="788445"/>
              </a:xfrm>
              <a:prstGeom prst="mathPlus">
                <a:avLst/>
              </a:prstGeom>
              <a:solidFill>
                <a:srgbClr val="F2E2D2"/>
              </a:solidFill>
              <a:ln w="1905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4986779" y="1851907"/>
              <a:ext cx="1253220" cy="2011680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161444" y="2586480"/>
              <a:ext cx="903889" cy="54253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/>
                <a:t>-</a:t>
              </a:r>
              <a:r>
                <a:rPr lang="en-US" sz="2800" b="1" i="1" dirty="0" err="1"/>
                <a:t>es</a:t>
              </a:r>
              <a:endParaRPr lang="en-US" sz="2800" b="1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057237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52184" y="1706778"/>
            <a:ext cx="7239630" cy="647029"/>
            <a:chOff x="996032" y="1849760"/>
            <a:chExt cx="6354583" cy="943239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9432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96033" y="1986220"/>
              <a:ext cx="6246184" cy="7627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If a word ends in any other letter, add -s.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357187" y="1481958"/>
            <a:ext cx="8429625" cy="3499945"/>
          </a:xfrm>
          <a:prstGeom prst="rect">
            <a:avLst/>
          </a:prstGeom>
          <a:noFill/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2479267" y="2650744"/>
            <a:ext cx="4185463" cy="1938992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Assignment</a:t>
            </a:r>
            <a:r>
              <a:rPr lang="en-US" sz="2400" b="1" dirty="0">
                <a:solidFill>
                  <a:srgbClr val="323542"/>
                </a:solidFill>
              </a:rPr>
              <a:t>s</a:t>
            </a:r>
            <a:r>
              <a:rPr lang="en-US" sz="2400" dirty="0">
                <a:solidFill>
                  <a:srgbClr val="323542"/>
                </a:solidFill>
              </a:rPr>
              <a:t> </a:t>
            </a:r>
          </a:p>
          <a:p>
            <a:pPr algn="ctr"/>
            <a:r>
              <a:rPr lang="en-US" sz="2400" dirty="0">
                <a:solidFill>
                  <a:srgbClr val="323542"/>
                </a:solidFill>
              </a:rPr>
              <a:t>Caterpillar</a:t>
            </a:r>
            <a:r>
              <a:rPr lang="en-US" sz="2400" b="1" dirty="0">
                <a:solidFill>
                  <a:srgbClr val="323542"/>
                </a:solidFill>
              </a:rPr>
              <a:t>s</a:t>
            </a:r>
          </a:p>
          <a:p>
            <a:pPr algn="ctr"/>
            <a:r>
              <a:rPr lang="en-US" sz="2400" dirty="0">
                <a:solidFill>
                  <a:srgbClr val="323542"/>
                </a:solidFill>
              </a:rPr>
              <a:t>Nap</a:t>
            </a:r>
            <a:r>
              <a:rPr lang="en-US" sz="2400" b="1" dirty="0">
                <a:solidFill>
                  <a:srgbClr val="323542"/>
                </a:solidFill>
              </a:rPr>
              <a:t>s</a:t>
            </a:r>
            <a:r>
              <a:rPr lang="en-US" sz="2400" dirty="0">
                <a:solidFill>
                  <a:srgbClr val="323542"/>
                </a:solidFill>
              </a:rPr>
              <a:t> </a:t>
            </a:r>
          </a:p>
          <a:p>
            <a:pPr algn="ctr"/>
            <a:r>
              <a:rPr lang="en-US" sz="2400" dirty="0">
                <a:solidFill>
                  <a:srgbClr val="323542"/>
                </a:solidFill>
              </a:rPr>
              <a:t>Phone</a:t>
            </a:r>
            <a:r>
              <a:rPr lang="en-US" sz="2400" b="1" dirty="0">
                <a:solidFill>
                  <a:srgbClr val="323542"/>
                </a:solidFill>
              </a:rPr>
              <a:t>s</a:t>
            </a:r>
          </a:p>
          <a:p>
            <a:pPr algn="ctr"/>
            <a:r>
              <a:rPr lang="en-US" sz="2400" dirty="0">
                <a:solidFill>
                  <a:srgbClr val="323542"/>
                </a:solidFill>
              </a:rPr>
              <a:t>Scissor</a:t>
            </a:r>
            <a:r>
              <a:rPr lang="en-US" sz="2400" b="1" dirty="0">
                <a:solidFill>
                  <a:srgbClr val="323542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52186" y="1537555"/>
            <a:ext cx="7239630" cy="801493"/>
            <a:chOff x="996032" y="1849760"/>
            <a:chExt cx="6354583" cy="1168416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11684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50230" y="2142327"/>
              <a:ext cx="6246184" cy="5832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Words that end in</a:t>
              </a:r>
              <a:r>
                <a:rPr lang="en-US" sz="2000" i="1" dirty="0"/>
                <a:t> </a:t>
              </a:r>
              <a:r>
                <a:rPr lang="en-US" sz="2000" b="1" i="1" dirty="0"/>
                <a:t>–o </a:t>
              </a:r>
              <a:r>
                <a:rPr lang="en-US" sz="2000" dirty="0"/>
                <a:t>are an exception.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013933" y="2720012"/>
            <a:ext cx="7116134" cy="2535157"/>
            <a:chOff x="1777013" y="3172191"/>
            <a:chExt cx="5341314" cy="2293632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172191"/>
              <a:ext cx="2473885" cy="2293631"/>
              <a:chOff x="710748" y="3029549"/>
              <a:chExt cx="2473885" cy="2431522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3029549"/>
                <a:ext cx="2473885" cy="24315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907520" y="3094377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</a:t>
                </a:r>
                <a:r>
                  <a:rPr lang="en-US" sz="3200" i="1" dirty="0" err="1"/>
                  <a:t>es</a:t>
                </a:r>
                <a:endParaRPr lang="en-US" sz="3200" i="1" dirty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172191"/>
              <a:ext cx="2473885" cy="2293632"/>
              <a:chOff x="710748" y="3029547"/>
              <a:chExt cx="2473885" cy="2431521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3029547"/>
                <a:ext cx="2473885" cy="24315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07520" y="3111612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0530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1608</TotalTime>
  <Words>438</Words>
  <Application>Microsoft Office PowerPoint</Application>
  <PresentationFormat>On-screen Show (4:3)</PresentationFormat>
  <Paragraphs>192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220</cp:revision>
  <dcterms:created xsi:type="dcterms:W3CDTF">2014-11-06T15:36:04Z</dcterms:created>
  <dcterms:modified xsi:type="dcterms:W3CDTF">2018-05-04T19:20:43Z</dcterms:modified>
</cp:coreProperties>
</file>